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3"/>
  </p:notesMasterIdLst>
  <p:handoutMasterIdLst>
    <p:handoutMasterId r:id="rId14"/>
  </p:handoutMasterIdLst>
  <p:sldIdLst>
    <p:sldId id="256" r:id="rId2"/>
    <p:sldId id="428" r:id="rId3"/>
    <p:sldId id="471" r:id="rId4"/>
    <p:sldId id="472" r:id="rId5"/>
    <p:sldId id="474" r:id="rId6"/>
    <p:sldId id="478" r:id="rId7"/>
    <p:sldId id="475" r:id="rId8"/>
    <p:sldId id="477" r:id="rId9"/>
    <p:sldId id="480" r:id="rId10"/>
    <p:sldId id="476" r:id="rId11"/>
    <p:sldId id="461" r:id="rId12"/>
  </p:sldIdLst>
  <p:sldSz cx="9144000" cy="6858000" type="screen4x3"/>
  <p:notesSz cx="6858000" cy="9083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42A4"/>
    <a:srgbClr val="340C7D"/>
    <a:srgbClr val="340C9C"/>
    <a:srgbClr val="310B8F"/>
    <a:srgbClr val="1C0590"/>
    <a:srgbClr val="1C05A3"/>
    <a:srgbClr val="1D0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75" autoAdjust="0"/>
    <p:restoredTop sz="90647" autoAdjust="0"/>
  </p:normalViewPr>
  <p:slideViewPr>
    <p:cSldViewPr>
      <p:cViewPr>
        <p:scale>
          <a:sx n="111" d="100"/>
          <a:sy n="111" d="100"/>
        </p:scale>
        <p:origin x="-96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586C41-5373-4263-BF99-1BD30AAF960C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7F7B3-EE5E-49C0-8CB8-E6F39A20F95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1039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37F9F8-45AC-45EC-9AA1-EF1BDA95CD8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7288" y="681038"/>
            <a:ext cx="4543425" cy="34067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14746"/>
            <a:ext cx="5486400" cy="40876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27915"/>
            <a:ext cx="2971800" cy="45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A70A0-ECE7-467B-A36A-0C4AACE08D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833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47E3FA6-2207-435F-AA8C-2A63D136FD46}" type="datetimeFigureOut">
              <a:rPr lang="en-US" smtClean="0"/>
              <a:pPr/>
              <a:t>9/29/2018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21C2CF9-8B91-4754-9B86-D89C507936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ucsdcloud.sharepoint.com/sites/coa/GAForms_SSO/default.asp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829761"/>
          </a:xfrm>
        </p:spPr>
        <p:txBody>
          <a:bodyPr>
            <a:normAutofit/>
          </a:bodyPr>
          <a:lstStyle/>
          <a:p>
            <a:r>
              <a:rPr lang="en-US" dirty="0" smtClean="0"/>
              <a:t>Academic Affairs</a:t>
            </a:r>
            <a:br>
              <a:rPr lang="en-US" dirty="0" smtClean="0"/>
            </a:br>
            <a:r>
              <a:rPr lang="en-US" dirty="0" smtClean="0"/>
              <a:t>Fiscal Contacts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514600"/>
            <a:ext cx="80010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September 18, 2018</a:t>
            </a:r>
          </a:p>
          <a:p>
            <a:endParaRPr lang="en-US" dirty="0" smtClean="0"/>
          </a:p>
          <a:p>
            <a:r>
              <a:rPr lang="en-US" dirty="0" smtClean="0"/>
              <a:t>Adam DiProfio, x22565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281823" y="3581400"/>
            <a:ext cx="18473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sz="4000" dirty="0" smtClean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algn="r"/>
            <a:endParaRPr lang="en-US" sz="4000" dirty="0"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06804" y="3352800"/>
            <a:ext cx="18473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endParaRPr lang="en-US" dirty="0" smtClean="0"/>
          </a:p>
          <a:p>
            <a:pPr algn="r"/>
            <a:endParaRPr lang="en-US" sz="2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18/19 Allocations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To Divisional Deans: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Divisional Support Model, Temp FTE, TA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Initial models complete. </a:t>
            </a:r>
            <a:r>
              <a:rPr lang="en-US" smtClean="0"/>
              <a:t>Target - final </a:t>
            </a:r>
            <a:r>
              <a:rPr lang="en-US" dirty="0" smtClean="0"/>
              <a:t>to Divisions in 2 weeks. Allocations to Departments in October.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To Departments: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Masters Growth &amp; GSGEI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Initial 17/18 adjustments complete. Waiting on Fall 3</a:t>
            </a:r>
            <a:r>
              <a:rPr lang="en-US" baseline="30000" dirty="0" smtClean="0"/>
              <a:t>rd</a:t>
            </a:r>
            <a:r>
              <a:rPr lang="en-US" dirty="0" smtClean="0"/>
              <a:t> week &amp; October DOPES data. Allocations late Oct/early Nov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New – Block Grant allocation to department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Complete</a:t>
            </a:r>
          </a:p>
        </p:txBody>
      </p:sp>
    </p:spTree>
    <p:extLst>
      <p:ext uri="{BB962C8B-B14F-4D97-AF65-F5344CB8AC3E}">
        <p14:creationId xmlns:p14="http://schemas.microsoft.com/office/powerpoint/2010/main" val="3648856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/>
              <a:t>Adam DiProfio</a:t>
            </a:r>
          </a:p>
          <a:p>
            <a:pPr marL="109728" indent="0">
              <a:buNone/>
            </a:pPr>
            <a:r>
              <a:rPr lang="en-US" dirty="0" smtClean="0"/>
              <a:t>x22565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566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457200"/>
            <a:ext cx="7696200" cy="921488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Today’s Topics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1378688"/>
            <a:ext cx="822960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r>
              <a:rPr lang="en-US" dirty="0" smtClean="0"/>
              <a:t>FIS Updates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Apparent awardee &amp; schedule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Guiding Principles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FAQs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Academic Affairs Change Network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Chart of Accounts Cleanup </a:t>
            </a:r>
          </a:p>
          <a:p>
            <a:pPr>
              <a:lnSpc>
                <a:spcPct val="150000"/>
              </a:lnSpc>
            </a:pPr>
            <a:r>
              <a:rPr lang="en-US" dirty="0"/>
              <a:t>18/19 EVC Allocation Schedule</a:t>
            </a:r>
          </a:p>
          <a:p>
            <a:pPr>
              <a:lnSpc>
                <a:spcPct val="150000"/>
              </a:lnSpc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0810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Guiding Principles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Design financial processes and reporting to take maximum advantage of new UC San Diego chart of </a:t>
            </a:r>
            <a:r>
              <a:rPr lang="en-US" dirty="0" smtClean="0"/>
              <a:t>accounts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Maximize </a:t>
            </a:r>
            <a:r>
              <a:rPr lang="en-US" dirty="0"/>
              <a:t>configuration options, minimize </a:t>
            </a:r>
            <a:r>
              <a:rPr lang="en-US" dirty="0" smtClean="0"/>
              <a:t>customizations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Minimize </a:t>
            </a:r>
            <a:r>
              <a:rPr lang="en-US" dirty="0"/>
              <a:t>legacy data conversion to new </a:t>
            </a:r>
            <a:r>
              <a:rPr lang="en-US" dirty="0" smtClean="0"/>
              <a:t>tool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Full </a:t>
            </a:r>
            <a:r>
              <a:rPr lang="en-US" dirty="0"/>
              <a:t>functional partnership with Health Sciences in a common financial system and linked chart of </a:t>
            </a:r>
            <a:r>
              <a:rPr lang="en-US" dirty="0" smtClean="0"/>
              <a:t>accounts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UC </a:t>
            </a:r>
            <a:r>
              <a:rPr lang="en-US" dirty="0"/>
              <a:t>San Diego’s internal resources will lead, with external guidance and support from an implementation </a:t>
            </a:r>
            <a:r>
              <a:rPr lang="en-US" dirty="0" smtClean="0"/>
              <a:t>partner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Adopt </a:t>
            </a:r>
            <a:r>
              <a:rPr lang="en-US" dirty="0"/>
              <a:t>and streamline as much out of the box functionality as possible in new financial system, minimize cloning of current </a:t>
            </a:r>
            <a:r>
              <a:rPr lang="en-US" dirty="0" smtClean="0"/>
              <a:t>processes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Timely </a:t>
            </a:r>
            <a:r>
              <a:rPr lang="en-US" dirty="0"/>
              <a:t>adoption of full budget system and the benefits that come with corporate financial planning and associated metrics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1940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Guiding Principles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Meet user needs in the context of what’s best for the institution as a </a:t>
            </a:r>
            <a:r>
              <a:rPr lang="en-US" dirty="0" smtClean="0"/>
              <a:t>whole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Maximize </a:t>
            </a:r>
            <a:r>
              <a:rPr lang="en-US" dirty="0"/>
              <a:t>system’s </a:t>
            </a:r>
            <a:r>
              <a:rPr lang="en-US" dirty="0" smtClean="0"/>
              <a:t>controls capabilities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Leverage </a:t>
            </a:r>
            <a:r>
              <a:rPr lang="en-US" dirty="0"/>
              <a:t>system to stress discipline and accountability in sound financial management of UC San Diego </a:t>
            </a:r>
            <a:r>
              <a:rPr lang="en-US" dirty="0" smtClean="0"/>
              <a:t>resources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Full </a:t>
            </a:r>
            <a:r>
              <a:rPr lang="en-US" dirty="0"/>
              <a:t>and successful integration with defined enterprise systems including student systems (campus and extension) pending future modernization </a:t>
            </a:r>
            <a:r>
              <a:rPr lang="en-US" dirty="0" smtClean="0"/>
              <a:t>initiatives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Develop </a:t>
            </a:r>
            <a:r>
              <a:rPr lang="en-US" dirty="0"/>
              <a:t>and centralize non-student Accounts Receivable with matching to </a:t>
            </a:r>
            <a:r>
              <a:rPr lang="en-US" dirty="0" smtClean="0"/>
              <a:t>receipts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Develop/modify/extend </a:t>
            </a:r>
            <a:r>
              <a:rPr lang="en-US" dirty="0"/>
              <a:t>local financial policies as required to match new core </a:t>
            </a:r>
            <a:r>
              <a:rPr lang="en-US" dirty="0" smtClean="0"/>
              <a:t>business </a:t>
            </a:r>
            <a:r>
              <a:rPr lang="en-US" dirty="0"/>
              <a:t>processes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5760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FAQs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Is there going to be training?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What happens to legacy data?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Is “X” system going away?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Will “X” process change?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Is the index number going away?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Are departmental staff going to be involved?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Are you going to consult me prior to every decision?</a:t>
            </a:r>
          </a:p>
        </p:txBody>
      </p:sp>
    </p:spTree>
    <p:extLst>
      <p:ext uri="{BB962C8B-B14F-4D97-AF65-F5344CB8AC3E}">
        <p14:creationId xmlns:p14="http://schemas.microsoft.com/office/powerpoint/2010/main" val="28708601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3820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Guiding Principles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1200"/>
              </a:spcBef>
            </a:pPr>
            <a:r>
              <a:rPr lang="en-US" dirty="0"/>
              <a:t>Design financial processes and reporting to take maximum advantage of new UC San Diego chart of </a:t>
            </a:r>
            <a:r>
              <a:rPr lang="en-US" dirty="0" smtClean="0"/>
              <a:t>accounts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Maximize </a:t>
            </a:r>
            <a:r>
              <a:rPr lang="en-US" dirty="0"/>
              <a:t>configuration options, minimize </a:t>
            </a:r>
            <a:r>
              <a:rPr lang="en-US" dirty="0" smtClean="0"/>
              <a:t>customizations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Minimize </a:t>
            </a:r>
            <a:r>
              <a:rPr lang="en-US" dirty="0"/>
              <a:t>legacy data conversion to new </a:t>
            </a:r>
            <a:r>
              <a:rPr lang="en-US" dirty="0" smtClean="0"/>
              <a:t>tool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Full </a:t>
            </a:r>
            <a:r>
              <a:rPr lang="en-US" dirty="0"/>
              <a:t>functional partnership with Health Sciences in a common financial system and linked chart of </a:t>
            </a:r>
            <a:r>
              <a:rPr lang="en-US" dirty="0" smtClean="0"/>
              <a:t>accounts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UC </a:t>
            </a:r>
            <a:r>
              <a:rPr lang="en-US" dirty="0"/>
              <a:t>San Diego’s internal resources will lead, with external guidance and support from an implementation </a:t>
            </a:r>
            <a:r>
              <a:rPr lang="en-US" dirty="0" smtClean="0"/>
              <a:t>partner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Adopt </a:t>
            </a:r>
            <a:r>
              <a:rPr lang="en-US" dirty="0"/>
              <a:t>and streamline as much out of the box functionality as possible in new financial system, minimize cloning of current </a:t>
            </a:r>
            <a:r>
              <a:rPr lang="en-US" dirty="0" smtClean="0"/>
              <a:t>processes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Timely </a:t>
            </a:r>
            <a:r>
              <a:rPr lang="en-US" dirty="0"/>
              <a:t>adoption of full budget system and the benefits that come with corporate financial planning and associated metrics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19141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457200"/>
            <a:ext cx="7696200" cy="921488"/>
          </a:xfrm>
          <a:prstGeom prst="rect">
            <a:avLst/>
          </a:prstGeom>
        </p:spPr>
        <p:txBody>
          <a:bodyPr vert="horz" rtlCol="0" anchor="ctr">
            <a:normAutofit fontScale="850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Academic Affairs Change Network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1378688"/>
            <a:ext cx="822960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r>
              <a:rPr lang="en-US" dirty="0"/>
              <a:t>http://esr.ucsd.edu/projects/fis.html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97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457200"/>
            <a:ext cx="7696200" cy="921488"/>
          </a:xfrm>
          <a:prstGeom prst="rect">
            <a:avLst/>
          </a:prstGeom>
        </p:spPr>
        <p:txBody>
          <a:bodyPr vert="horz" rtlCol="0" anchor="ctr">
            <a:normAutofit fontScale="77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en-US" dirty="0" smtClean="0"/>
              <a:t>Common Chart of Accounts Cleanup</a:t>
            </a:r>
            <a:endParaRPr lang="en-US" dirty="0"/>
          </a:p>
        </p:txBody>
      </p:sp>
      <p:sp>
        <p:nvSpPr>
          <p:cNvPr id="7" name="Text Placeholder 2"/>
          <p:cNvSpPr txBox="1">
            <a:spLocks/>
          </p:cNvSpPr>
          <p:nvPr/>
        </p:nvSpPr>
        <p:spPr>
          <a:xfrm>
            <a:off x="457200" y="1378688"/>
            <a:ext cx="8229600" cy="479351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>
              <a:lnSpc>
                <a:spcPct val="150000"/>
              </a:lnSpc>
            </a:pPr>
            <a:endParaRPr lang="en-US" dirty="0" smtClean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General Accounting creating data pulls to assist with cleanup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Goal – inactivate old index numbers prior to mapping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New Mass Inactivation forms:</a:t>
            </a:r>
            <a:br>
              <a:rPr lang="en-US" dirty="0" smtClean="0"/>
            </a:b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ucsdcloud.sharepoint.com/sites/coa/GAForms_SSO/default.aspx</a:t>
            </a:r>
            <a:endParaRPr lang="en-US" dirty="0" smtClean="0"/>
          </a:p>
          <a:p>
            <a:pPr marL="109728" indent="0">
              <a:spcBef>
                <a:spcPts val="120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28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cid:image002.png@01D44C25.5AA37630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5105400" cy="55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4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7961</TotalTime>
  <Words>485</Words>
  <Application>Microsoft Office PowerPoint</Application>
  <PresentationFormat>On-screen Show (4:3)</PresentationFormat>
  <Paragraphs>61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Concourse</vt:lpstr>
      <vt:lpstr>Academic Affairs Fiscal Contacts Meeting</vt:lpstr>
      <vt:lpstr>PowerPoint Presentation</vt:lpstr>
      <vt:lpstr>Guiding Principles</vt:lpstr>
      <vt:lpstr>Guiding Principles</vt:lpstr>
      <vt:lpstr>FAQs</vt:lpstr>
      <vt:lpstr>Guiding Principles</vt:lpstr>
      <vt:lpstr>PowerPoint Presentation</vt:lpstr>
      <vt:lpstr>PowerPoint Presentation</vt:lpstr>
      <vt:lpstr>PowerPoint Presentation</vt:lpstr>
      <vt:lpstr>18/19 Allocations</vt:lpstr>
      <vt:lpstr>Thank you.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Academic Affairs Fiscal Contacts Meeting</dc:title>
  <dc:creator>Kathy Farrelly</dc:creator>
  <cp:lastModifiedBy>adiprofio</cp:lastModifiedBy>
  <cp:revision>518</cp:revision>
  <dcterms:created xsi:type="dcterms:W3CDTF">2009-06-18T03:44:26Z</dcterms:created>
  <dcterms:modified xsi:type="dcterms:W3CDTF">2018-09-29T20:36:38Z</dcterms:modified>
</cp:coreProperties>
</file>