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56" r:id="rId2"/>
    <p:sldId id="428" r:id="rId3"/>
    <p:sldId id="483" r:id="rId4"/>
    <p:sldId id="489" r:id="rId5"/>
    <p:sldId id="491" r:id="rId6"/>
    <p:sldId id="492" r:id="rId7"/>
    <p:sldId id="486" r:id="rId8"/>
    <p:sldId id="490" r:id="rId9"/>
    <p:sldId id="461" r:id="rId10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2A4"/>
    <a:srgbClr val="340C7D"/>
    <a:srgbClr val="340C9C"/>
    <a:srgbClr val="310B8F"/>
    <a:srgbClr val="1C0590"/>
    <a:srgbClr val="1C05A3"/>
    <a:srgbClr val="1D05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0647" autoAdjust="0"/>
  </p:normalViewPr>
  <p:slideViewPr>
    <p:cSldViewPr>
      <p:cViewPr>
        <p:scale>
          <a:sx n="111" d="100"/>
          <a:sy n="111" d="100"/>
        </p:scale>
        <p:origin x="-7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86C41-5373-4263-BF99-1BD30AAF960C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7F7B3-EE5E-49C0-8CB8-E6F39A20F9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039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7F9F8-45AC-45EC-9AA1-EF1BDA95CD86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81038"/>
            <a:ext cx="4543425" cy="3406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4746"/>
            <a:ext cx="5486400" cy="408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70A0-ECE7-467B-A36A-0C4AACE08D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33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7E3FA6-2207-435F-AA8C-2A63D136FD46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7E3FA6-2207-435F-AA8C-2A63D136FD46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47E3FA6-2207-435F-AA8C-2A63D136FD46}" type="datetimeFigureOut">
              <a:rPr lang="en-US" smtClean="0"/>
              <a:pPr/>
              <a:t>6/20/2017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link.ucsd.edu/finance/budget/staffin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829761"/>
          </a:xfrm>
        </p:spPr>
        <p:txBody>
          <a:bodyPr>
            <a:normAutofit/>
          </a:bodyPr>
          <a:lstStyle/>
          <a:p>
            <a:r>
              <a:rPr lang="en-US" dirty="0" smtClean="0"/>
              <a:t>Academic Affairs</a:t>
            </a:r>
            <a:br>
              <a:rPr lang="en-US" dirty="0" smtClean="0"/>
            </a:br>
            <a:r>
              <a:rPr lang="en-US" dirty="0" smtClean="0"/>
              <a:t>Fiscal Contacts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14600"/>
            <a:ext cx="80010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June 20, 2017</a:t>
            </a:r>
          </a:p>
          <a:p>
            <a:endParaRPr lang="en-US" dirty="0" smtClean="0"/>
          </a:p>
          <a:p>
            <a:r>
              <a:rPr lang="en-US" dirty="0" smtClean="0"/>
              <a:t>Adam DiProfio </a:t>
            </a:r>
          </a:p>
          <a:p>
            <a:r>
              <a:rPr lang="en-US" dirty="0" smtClean="0"/>
              <a:t>x22565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81823" y="3581400"/>
            <a:ext cx="18473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sz="40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r"/>
            <a:endParaRPr lang="en-US" sz="40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06804" y="3352800"/>
            <a:ext cx="1847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dirty="0" smtClean="0"/>
          </a:p>
          <a:p>
            <a:pPr algn="r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457200"/>
            <a:ext cx="7696200" cy="92148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Today’s Topics</a:t>
            </a:r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457200" y="1378688"/>
            <a:ext cx="8229600" cy="47935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</a:pPr>
            <a:r>
              <a:rPr lang="en-US" dirty="0" smtClean="0"/>
              <a:t>Sub 1 Staffing List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Remaining 16/17 Allocations</a:t>
            </a:r>
          </a:p>
        </p:txBody>
      </p:sp>
    </p:spTree>
    <p:extLst>
      <p:ext uri="{BB962C8B-B14F-4D97-AF65-F5344CB8AC3E}">
        <p14:creationId xmlns:p14="http://schemas.microsoft.com/office/powerpoint/2010/main" val="350810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Blink page:</a:t>
            </a:r>
          </a:p>
          <a:p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://blink.ucsd.edu/finance/budget/staffing</a:t>
            </a:r>
            <a:r>
              <a:rPr lang="en-US" sz="2400" dirty="0" smtClean="0">
                <a:hlinkClick r:id="rId2"/>
              </a:rPr>
              <a:t>/</a:t>
            </a:r>
            <a:endParaRPr lang="en-US" sz="2400" dirty="0" smtClean="0"/>
          </a:p>
          <a:p>
            <a:endParaRPr lang="en-US" dirty="0"/>
          </a:p>
          <a:p>
            <a:r>
              <a:rPr lang="en-US" dirty="0" smtClean="0"/>
              <a:t>Goals for changes:</a:t>
            </a:r>
          </a:p>
          <a:p>
            <a:pPr lvl="1"/>
            <a:r>
              <a:rPr lang="en-US" dirty="0" smtClean="0"/>
              <a:t>Save department time and effort</a:t>
            </a:r>
          </a:p>
          <a:p>
            <a:pPr lvl="1"/>
            <a:r>
              <a:rPr lang="en-US" dirty="0" smtClean="0"/>
              <a:t>Eliminate frozen payroll</a:t>
            </a:r>
          </a:p>
          <a:p>
            <a:pPr lvl="1"/>
            <a:r>
              <a:rPr lang="en-US" dirty="0" smtClean="0"/>
              <a:t>Remove redundant or unnecessary work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Staffing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67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Option 1:</a:t>
            </a:r>
            <a:r>
              <a:rPr lang="en-US" dirty="0"/>
              <a:t> Department reconciles Staffing List with small modifications to FYE calendar</a:t>
            </a:r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6/30/17, Update PPS</a:t>
            </a:r>
          </a:p>
          <a:p>
            <a:pPr lvl="0"/>
            <a:r>
              <a:rPr lang="en-US" dirty="0"/>
              <a:t>6/30/17, Departments – Submit Provisions for Preliminary Staffing.</a:t>
            </a:r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7/7/17, Departments – Submit Provisions for Interim Staffing.</a:t>
            </a:r>
          </a:p>
          <a:p>
            <a:pPr lvl="0"/>
            <a:r>
              <a:rPr lang="en-US" dirty="0"/>
              <a:t>7/7/17, OLTFs – Dept. Final all Subs</a:t>
            </a:r>
          </a:p>
          <a:p>
            <a:pPr lvl="0"/>
            <a:r>
              <a:rPr lang="en-US" dirty="0"/>
              <a:t>7/7/17, Update PPS for Final Snapshot</a:t>
            </a:r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7/11/17, VCs using “CSV” template balance Sub-1 budget</a:t>
            </a:r>
          </a:p>
          <a:p>
            <a:pPr lvl="0"/>
            <a:r>
              <a:rPr lang="en-US" dirty="0"/>
              <a:t>7/11/17, VC Submit Provisions for Final Staffing</a:t>
            </a:r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7/12/17, CBO Force Balance (Sub-2 will be used)</a:t>
            </a:r>
          </a:p>
          <a:p>
            <a:pPr lvl="1">
              <a:lnSpc>
                <a:spcPct val="150000"/>
              </a:lnSpc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9445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Sub 1 Staffing List Option #1 from CBO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69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Option 2:</a:t>
            </a:r>
            <a:r>
              <a:rPr lang="en-US" dirty="0"/>
              <a:t> Simplified Fiscal Year-end work for VCAA</a:t>
            </a:r>
          </a:p>
          <a:p>
            <a:pPr marL="109728" indent="0">
              <a:buNone/>
            </a:pPr>
            <a:endParaRPr lang="en-US" dirty="0"/>
          </a:p>
          <a:p>
            <a:pPr lvl="0"/>
            <a:r>
              <a:rPr lang="en-US" dirty="0"/>
              <a:t>6/30/17, Update PPS</a:t>
            </a:r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7/7/17, OLTFs – Dept. Final all Subs</a:t>
            </a:r>
          </a:p>
          <a:p>
            <a:pPr lvl="0"/>
            <a:r>
              <a:rPr lang="en-US" dirty="0"/>
              <a:t>7/7/17, Update PPS for Final Snapshot</a:t>
            </a:r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7/12/17, CBO Force Balance (Sub-2 will be used)</a:t>
            </a:r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Frozen Payroll will </a:t>
            </a:r>
            <a:r>
              <a:rPr lang="en-US" b="1" dirty="0"/>
              <a:t>only</a:t>
            </a:r>
            <a:r>
              <a:rPr lang="en-US" dirty="0"/>
              <a:t> be used for Sub-0 Academics</a:t>
            </a:r>
          </a:p>
          <a:p>
            <a:pPr lvl="1">
              <a:lnSpc>
                <a:spcPct val="150000"/>
              </a:lnSpc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9445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Sub 1 Staffing List Option #2 from CBO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4789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Option </a:t>
            </a:r>
            <a:r>
              <a:rPr lang="en-US" b="1" dirty="0" smtClean="0"/>
              <a:t>1</a:t>
            </a:r>
            <a:r>
              <a:rPr lang="en-US" dirty="0"/>
              <a:t>-</a:t>
            </a:r>
            <a:r>
              <a:rPr lang="en-US" dirty="0" smtClean="0"/>
              <a:t>Departments balance staffing list before and after merits and auto-costing.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You control how Sub 1 staffing is balanced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July Sub 1 &amp; 2 allocations remain unchanged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Perm Budget realigned after Fall Support Model</a:t>
            </a:r>
            <a:endParaRPr lang="en-US" dirty="0" smtClean="0"/>
          </a:p>
          <a:p>
            <a:r>
              <a:rPr lang="en-US" b="1" dirty="0"/>
              <a:t>Option </a:t>
            </a:r>
            <a:r>
              <a:rPr lang="en-US" b="1" dirty="0" smtClean="0"/>
              <a:t>2</a:t>
            </a:r>
            <a:r>
              <a:rPr lang="en-US" dirty="0" smtClean="0"/>
              <a:t>-Departments allow CBO to force balance staffing list.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 smtClean="0"/>
              <a:t>Departments have less work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Might carry forward a deficit in perm sub 2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Perm Budget realigned after Fall Support Model</a:t>
            </a:r>
          </a:p>
          <a:p>
            <a:pPr lvl="1">
              <a:lnSpc>
                <a:spcPct val="150000"/>
              </a:lnSpc>
            </a:pPr>
            <a:endParaRPr lang="en-US" dirty="0" smtClean="0"/>
          </a:p>
          <a:p>
            <a:pPr lvl="1">
              <a:lnSpc>
                <a:spcPct val="150000"/>
              </a:lnSpc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9445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Sub 1 Staffing List Options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5566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457200"/>
            <a:ext cx="7696200" cy="921488"/>
          </a:xfrm>
          <a:prstGeom prst="rect">
            <a:avLst/>
          </a:prstGeom>
        </p:spPr>
        <p:txBody>
          <a:bodyPr vert="horz" rtlCol="0" anchor="ctr">
            <a:normAutofit fontScale="85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16/17 Remaining EVC Allocations</a:t>
            </a:r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457200" y="1378688"/>
            <a:ext cx="8229600" cy="47935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</a:pPr>
            <a:r>
              <a:rPr lang="en-US" dirty="0" smtClean="0"/>
              <a:t>6/19-6/23: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16/17 Instructional Allocation update </a:t>
            </a:r>
            <a:r>
              <a:rPr lang="en-US" dirty="0"/>
              <a:t>to </a:t>
            </a:r>
            <a:r>
              <a:rPr lang="en-US" dirty="0" smtClean="0"/>
              <a:t>Divisions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Request </a:t>
            </a:r>
            <a:r>
              <a:rPr lang="en-US" dirty="0"/>
              <a:t>for start-up index </a:t>
            </a:r>
            <a:r>
              <a:rPr lang="en-US" dirty="0" smtClean="0"/>
              <a:t>numbers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6/26-7/7: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Summer Session TA </a:t>
            </a:r>
            <a:r>
              <a:rPr lang="en-US" dirty="0" smtClean="0"/>
              <a:t>estimates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Prelim Benefits true-up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Remaining ad-hoc commitments</a:t>
            </a:r>
          </a:p>
          <a:p>
            <a:pPr lvl="1"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906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457200"/>
            <a:ext cx="7696200" cy="921488"/>
          </a:xfrm>
          <a:prstGeom prst="rect">
            <a:avLst/>
          </a:prstGeom>
        </p:spPr>
        <p:txBody>
          <a:bodyPr vert="horz" rtlCol="0" anchor="ctr">
            <a:normAutofit fontScale="85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16/17 Remaining EVC Allocations</a:t>
            </a:r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457200" y="1378688"/>
            <a:ext cx="8229600" cy="47935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</a:pPr>
            <a:r>
              <a:rPr lang="en-US" dirty="0" smtClean="0"/>
              <a:t>7/10-7/14: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Benefit Rate &amp; General Liability true </a:t>
            </a:r>
            <a:r>
              <a:rPr lang="en-US" dirty="0" smtClean="0"/>
              <a:t>up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Start-up reimbursement</a:t>
            </a:r>
            <a:endParaRPr lang="en-US" dirty="0"/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/>
              <a:t>TBD: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Final SOFI Fund Swap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Masters Growth true up and enrollment balancing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Grad Support Changes</a:t>
            </a:r>
          </a:p>
          <a:p>
            <a:pPr lvl="1"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704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Adam DiProfio</a:t>
            </a:r>
          </a:p>
          <a:p>
            <a:pPr marL="109728" indent="0">
              <a:buNone/>
            </a:pPr>
            <a:r>
              <a:rPr lang="en-US" dirty="0" smtClean="0"/>
              <a:t>x22565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56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6709</TotalTime>
  <Words>224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Academic Affairs Fiscal Contacts Meeting</vt:lpstr>
      <vt:lpstr>PowerPoint Presentation</vt:lpstr>
      <vt:lpstr>Staffing List</vt:lpstr>
      <vt:lpstr>Sub 1 Staffing List Option #1 from CBO</vt:lpstr>
      <vt:lpstr>Sub 1 Staffing List Option #2 from CBO</vt:lpstr>
      <vt:lpstr>Sub 1 Staffing List Options</vt:lpstr>
      <vt:lpstr>PowerPoint Presentation</vt:lpstr>
      <vt:lpstr>PowerPoint Presentation</vt:lpstr>
      <vt:lpstr>Thank you.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Affairs Fiscal Contacts Meeting</dc:title>
  <dc:creator>Kathy Farrelly</dc:creator>
  <cp:lastModifiedBy>adiprofio</cp:lastModifiedBy>
  <cp:revision>487</cp:revision>
  <dcterms:created xsi:type="dcterms:W3CDTF">2009-06-18T03:44:26Z</dcterms:created>
  <dcterms:modified xsi:type="dcterms:W3CDTF">2017-06-20T15:21:49Z</dcterms:modified>
</cp:coreProperties>
</file>