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9" r:id="rId3"/>
    <p:sldId id="257" r:id="rId4"/>
    <p:sldId id="264" r:id="rId5"/>
    <p:sldId id="259" r:id="rId6"/>
    <p:sldId id="265" r:id="rId7"/>
    <p:sldId id="266" r:id="rId8"/>
    <p:sldId id="260" r:id="rId9"/>
    <p:sldId id="270" r:id="rId10"/>
    <p:sldId id="263" r:id="rId11"/>
    <p:sldId id="267" r:id="rId12"/>
    <p:sldId id="261" r:id="rId13"/>
    <p:sldId id="268" r:id="rId14"/>
    <p:sldId id="26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E0CF3C-B1BE-44C1-9250-F6C6D8CFBB5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9A4DB48-BDB3-4181-B39A-C2DF18DF1A40}">
      <dgm:prSet phldrT="[Text]"/>
      <dgm:spPr/>
      <dgm:t>
        <a:bodyPr/>
        <a:lstStyle/>
        <a:p>
          <a:r>
            <a:rPr lang="en-US" dirty="0" smtClean="0"/>
            <a:t>Orientation</a:t>
          </a:r>
          <a:endParaRPr lang="en-US" dirty="0"/>
        </a:p>
      </dgm:t>
    </dgm:pt>
    <dgm:pt modelId="{B218C2F1-E629-4F92-889B-1AC72DFB952F}" type="parTrans" cxnId="{126645B4-E0E7-40CF-8E00-DA938B6BF36D}">
      <dgm:prSet/>
      <dgm:spPr/>
      <dgm:t>
        <a:bodyPr/>
        <a:lstStyle/>
        <a:p>
          <a:endParaRPr lang="en-US"/>
        </a:p>
      </dgm:t>
    </dgm:pt>
    <dgm:pt modelId="{E6E3E993-C93C-474C-B4FD-F7AFBCB0F0FA}" type="sibTrans" cxnId="{126645B4-E0E7-40CF-8E00-DA938B6BF36D}">
      <dgm:prSet/>
      <dgm:spPr/>
      <dgm:t>
        <a:bodyPr/>
        <a:lstStyle/>
        <a:p>
          <a:endParaRPr lang="en-US"/>
        </a:p>
      </dgm:t>
    </dgm:pt>
    <dgm:pt modelId="{7418DD09-2369-464D-8D01-FC0684A2B82C}">
      <dgm:prSet phldrT="[Text]"/>
      <dgm:spPr/>
      <dgm:t>
        <a:bodyPr/>
        <a:lstStyle/>
        <a:p>
          <a:r>
            <a:rPr lang="en-US" dirty="0" err="1" smtClean="0"/>
            <a:t>CCoA</a:t>
          </a:r>
          <a:r>
            <a:rPr lang="en-US" dirty="0" smtClean="0"/>
            <a:t>   Development</a:t>
          </a:r>
          <a:endParaRPr lang="en-US" dirty="0"/>
        </a:p>
      </dgm:t>
    </dgm:pt>
    <dgm:pt modelId="{6F6101D8-8007-45ED-8A1F-665EDDCA939C}" type="parTrans" cxnId="{2D309112-F890-4265-A216-94275CC61FE4}">
      <dgm:prSet/>
      <dgm:spPr/>
      <dgm:t>
        <a:bodyPr/>
        <a:lstStyle/>
        <a:p>
          <a:endParaRPr lang="en-US"/>
        </a:p>
      </dgm:t>
    </dgm:pt>
    <dgm:pt modelId="{55D935B0-A02C-47AE-B6C5-251CA2870E1F}" type="sibTrans" cxnId="{2D309112-F890-4265-A216-94275CC61FE4}">
      <dgm:prSet/>
      <dgm:spPr/>
      <dgm:t>
        <a:bodyPr/>
        <a:lstStyle/>
        <a:p>
          <a:endParaRPr lang="en-US"/>
        </a:p>
      </dgm:t>
    </dgm:pt>
    <dgm:pt modelId="{0B2CFB35-BAA0-469A-9709-885511A83065}">
      <dgm:prSet phldrT="[Text]"/>
      <dgm:spPr/>
      <dgm:t>
        <a:bodyPr/>
        <a:lstStyle/>
        <a:p>
          <a:r>
            <a:rPr lang="en-US" dirty="0" smtClean="0"/>
            <a:t>Proof of Concept &amp; UCOP Alignment</a:t>
          </a:r>
          <a:endParaRPr lang="en-US" dirty="0"/>
        </a:p>
      </dgm:t>
    </dgm:pt>
    <dgm:pt modelId="{0D012F6D-146F-47AA-A400-191B677A1E0F}" type="parTrans" cxnId="{97DEB0D3-9505-4654-A172-CFFDF79FFF07}">
      <dgm:prSet/>
      <dgm:spPr/>
      <dgm:t>
        <a:bodyPr/>
        <a:lstStyle/>
        <a:p>
          <a:endParaRPr lang="en-US"/>
        </a:p>
      </dgm:t>
    </dgm:pt>
    <dgm:pt modelId="{368C47F3-A345-4461-93AA-133FAC7D7789}" type="sibTrans" cxnId="{97DEB0D3-9505-4654-A172-CFFDF79FFF07}">
      <dgm:prSet/>
      <dgm:spPr/>
      <dgm:t>
        <a:bodyPr/>
        <a:lstStyle/>
        <a:p>
          <a:endParaRPr lang="en-US"/>
        </a:p>
      </dgm:t>
    </dgm:pt>
    <dgm:pt modelId="{DE13391B-65D9-4BE7-ACBF-C0A1BDBD729E}">
      <dgm:prSet phldrT="[Text]"/>
      <dgm:spPr/>
      <dgm:t>
        <a:bodyPr/>
        <a:lstStyle/>
        <a:p>
          <a:r>
            <a:rPr lang="en-US" dirty="0" smtClean="0"/>
            <a:t>CFO Approval (March 2018)</a:t>
          </a:r>
          <a:endParaRPr lang="en-US" dirty="0"/>
        </a:p>
      </dgm:t>
    </dgm:pt>
    <dgm:pt modelId="{E458EFD8-9997-4902-8C28-AC47CD022D4F}" type="parTrans" cxnId="{DC5C3C94-EA19-4698-9CFE-7429A14A585F}">
      <dgm:prSet/>
      <dgm:spPr/>
      <dgm:t>
        <a:bodyPr/>
        <a:lstStyle/>
        <a:p>
          <a:endParaRPr lang="en-US"/>
        </a:p>
      </dgm:t>
    </dgm:pt>
    <dgm:pt modelId="{A8115530-4022-4100-8E34-A3AFCC9E3511}" type="sibTrans" cxnId="{DC5C3C94-EA19-4698-9CFE-7429A14A585F}">
      <dgm:prSet/>
      <dgm:spPr/>
      <dgm:t>
        <a:bodyPr/>
        <a:lstStyle/>
        <a:p>
          <a:endParaRPr lang="en-US"/>
        </a:p>
      </dgm:t>
    </dgm:pt>
    <dgm:pt modelId="{17D843C9-DF4F-409D-BB30-6C56CE5E0944}">
      <dgm:prSet phldrT="[Text]"/>
      <dgm:spPr/>
      <dgm:t>
        <a:bodyPr/>
        <a:lstStyle/>
        <a:p>
          <a:r>
            <a:rPr lang="en-US" dirty="0" smtClean="0"/>
            <a:t>Final Document</a:t>
          </a:r>
          <a:endParaRPr lang="en-US" dirty="0"/>
        </a:p>
      </dgm:t>
    </dgm:pt>
    <dgm:pt modelId="{8D600835-ECF4-4758-A006-280BDD8D55A4}" type="parTrans" cxnId="{25B45000-9A3F-449A-BBC8-DF19759A9ACF}">
      <dgm:prSet/>
      <dgm:spPr/>
      <dgm:t>
        <a:bodyPr/>
        <a:lstStyle/>
        <a:p>
          <a:endParaRPr lang="en-US"/>
        </a:p>
      </dgm:t>
    </dgm:pt>
    <dgm:pt modelId="{BB9022A5-5D2B-4E10-BCA1-DED9D47F0A5B}" type="sibTrans" cxnId="{25B45000-9A3F-449A-BBC8-DF19759A9ACF}">
      <dgm:prSet/>
      <dgm:spPr/>
      <dgm:t>
        <a:bodyPr/>
        <a:lstStyle/>
        <a:p>
          <a:endParaRPr lang="en-US"/>
        </a:p>
      </dgm:t>
    </dgm:pt>
    <dgm:pt modelId="{F388CB3B-3EBA-4C4A-B9DF-8A1DCBF70C00}">
      <dgm:prSet phldrT="[Text]"/>
      <dgm:spPr/>
      <dgm:t>
        <a:bodyPr/>
        <a:lstStyle/>
        <a:p>
          <a:r>
            <a:rPr lang="en-US" dirty="0" smtClean="0"/>
            <a:t>Initial Documentation</a:t>
          </a:r>
          <a:endParaRPr lang="en-US" dirty="0"/>
        </a:p>
      </dgm:t>
    </dgm:pt>
    <dgm:pt modelId="{9B97CEF0-39A2-4C41-886F-23FDB2F52C7E}" type="parTrans" cxnId="{BBDB7E04-8ED3-4457-9B8A-5A1FFA8D5C4D}">
      <dgm:prSet/>
      <dgm:spPr/>
      <dgm:t>
        <a:bodyPr/>
        <a:lstStyle/>
        <a:p>
          <a:endParaRPr lang="en-US"/>
        </a:p>
      </dgm:t>
    </dgm:pt>
    <dgm:pt modelId="{1A185F33-9A09-4A4F-A546-CC230F9F96B9}" type="sibTrans" cxnId="{BBDB7E04-8ED3-4457-9B8A-5A1FFA8D5C4D}">
      <dgm:prSet/>
      <dgm:spPr/>
      <dgm:t>
        <a:bodyPr/>
        <a:lstStyle/>
        <a:p>
          <a:endParaRPr lang="en-US"/>
        </a:p>
      </dgm:t>
    </dgm:pt>
    <dgm:pt modelId="{8173BDFC-6785-4152-B4F5-50678F61A232}" type="pres">
      <dgm:prSet presAssocID="{16E0CF3C-B1BE-44C1-9250-F6C6D8CFBB55}" presName="CompostProcess" presStyleCnt="0">
        <dgm:presLayoutVars>
          <dgm:dir/>
          <dgm:resizeHandles val="exact"/>
        </dgm:presLayoutVars>
      </dgm:prSet>
      <dgm:spPr/>
    </dgm:pt>
    <dgm:pt modelId="{23F5F4A1-5500-40CC-A536-29DDC2987DC4}" type="pres">
      <dgm:prSet presAssocID="{16E0CF3C-B1BE-44C1-9250-F6C6D8CFBB55}" presName="arrow" presStyleLbl="bgShp" presStyleIdx="0" presStyleCnt="1" custLinFactNeighborX="0" custLinFactNeighborY="-9279"/>
      <dgm:spPr/>
    </dgm:pt>
    <dgm:pt modelId="{323BBF20-DF0C-4665-A152-099BC6EA000A}" type="pres">
      <dgm:prSet presAssocID="{16E0CF3C-B1BE-44C1-9250-F6C6D8CFBB55}" presName="linearProcess" presStyleCnt="0"/>
      <dgm:spPr/>
    </dgm:pt>
    <dgm:pt modelId="{B1CF44DC-C1E0-4A28-9D6F-FB2CA9761A40}" type="pres">
      <dgm:prSet presAssocID="{29A4DB48-BDB3-4181-B39A-C2DF18DF1A40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46F2C2-C5F7-41DD-930B-D7C06E21037A}" type="pres">
      <dgm:prSet presAssocID="{E6E3E993-C93C-474C-B4FD-F7AFBCB0F0FA}" presName="sibTrans" presStyleCnt="0"/>
      <dgm:spPr/>
    </dgm:pt>
    <dgm:pt modelId="{5B29191A-FB5D-48DE-8B6C-CAC8200645D4}" type="pres">
      <dgm:prSet presAssocID="{7418DD09-2369-464D-8D01-FC0684A2B82C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806BFD-3C5E-4C0F-9B15-AFA7ACBD8451}" type="pres">
      <dgm:prSet presAssocID="{55D935B0-A02C-47AE-B6C5-251CA2870E1F}" presName="sibTrans" presStyleCnt="0"/>
      <dgm:spPr/>
    </dgm:pt>
    <dgm:pt modelId="{E42F7C87-FD3F-4D81-9523-5B1F0A602782}" type="pres">
      <dgm:prSet presAssocID="{F388CB3B-3EBA-4C4A-B9DF-8A1DCBF70C00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C8529D-3FA9-4374-A8BD-E229E812EA53}" type="pres">
      <dgm:prSet presAssocID="{1A185F33-9A09-4A4F-A546-CC230F9F96B9}" presName="sibTrans" presStyleCnt="0"/>
      <dgm:spPr/>
    </dgm:pt>
    <dgm:pt modelId="{44D6CFFD-3624-469D-8EA8-5D5E287E6A6B}" type="pres">
      <dgm:prSet presAssocID="{0B2CFB35-BAA0-469A-9709-885511A83065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41F279-9771-4439-BE4A-06066E05577E}" type="pres">
      <dgm:prSet presAssocID="{368C47F3-A345-4461-93AA-133FAC7D7789}" presName="sibTrans" presStyleCnt="0"/>
      <dgm:spPr/>
    </dgm:pt>
    <dgm:pt modelId="{75EA6719-CFAF-40B7-8FFD-85410E43648E}" type="pres">
      <dgm:prSet presAssocID="{17D843C9-DF4F-409D-BB30-6C56CE5E0944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6E2F96-C72D-468C-9DD2-00550A8B6041}" type="pres">
      <dgm:prSet presAssocID="{BB9022A5-5D2B-4E10-BCA1-DED9D47F0A5B}" presName="sibTrans" presStyleCnt="0"/>
      <dgm:spPr/>
    </dgm:pt>
    <dgm:pt modelId="{E57A9194-8045-4870-9216-B781CEB91809}" type="pres">
      <dgm:prSet presAssocID="{DE13391B-65D9-4BE7-ACBF-C0A1BDBD729E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26645B4-E0E7-40CF-8E00-DA938B6BF36D}" srcId="{16E0CF3C-B1BE-44C1-9250-F6C6D8CFBB55}" destId="{29A4DB48-BDB3-4181-B39A-C2DF18DF1A40}" srcOrd="0" destOrd="0" parTransId="{B218C2F1-E629-4F92-889B-1AC72DFB952F}" sibTransId="{E6E3E993-C93C-474C-B4FD-F7AFBCB0F0FA}"/>
    <dgm:cxn modelId="{49CE7DBC-B321-41F6-9508-3120C8605F66}" type="presOf" srcId="{16E0CF3C-B1BE-44C1-9250-F6C6D8CFBB55}" destId="{8173BDFC-6785-4152-B4F5-50678F61A232}" srcOrd="0" destOrd="0" presId="urn:microsoft.com/office/officeart/2005/8/layout/hProcess9"/>
    <dgm:cxn modelId="{25B45000-9A3F-449A-BBC8-DF19759A9ACF}" srcId="{16E0CF3C-B1BE-44C1-9250-F6C6D8CFBB55}" destId="{17D843C9-DF4F-409D-BB30-6C56CE5E0944}" srcOrd="4" destOrd="0" parTransId="{8D600835-ECF4-4758-A006-280BDD8D55A4}" sibTransId="{BB9022A5-5D2B-4E10-BCA1-DED9D47F0A5B}"/>
    <dgm:cxn modelId="{97DEB0D3-9505-4654-A172-CFFDF79FFF07}" srcId="{16E0CF3C-B1BE-44C1-9250-F6C6D8CFBB55}" destId="{0B2CFB35-BAA0-469A-9709-885511A83065}" srcOrd="3" destOrd="0" parTransId="{0D012F6D-146F-47AA-A400-191B677A1E0F}" sibTransId="{368C47F3-A345-4461-93AA-133FAC7D7789}"/>
    <dgm:cxn modelId="{DC5C3C94-EA19-4698-9CFE-7429A14A585F}" srcId="{16E0CF3C-B1BE-44C1-9250-F6C6D8CFBB55}" destId="{DE13391B-65D9-4BE7-ACBF-C0A1BDBD729E}" srcOrd="5" destOrd="0" parTransId="{E458EFD8-9997-4902-8C28-AC47CD022D4F}" sibTransId="{A8115530-4022-4100-8E34-A3AFCC9E3511}"/>
    <dgm:cxn modelId="{EE4C5F2F-FD36-4907-A8E1-B3BBB0210DF9}" type="presOf" srcId="{DE13391B-65D9-4BE7-ACBF-C0A1BDBD729E}" destId="{E57A9194-8045-4870-9216-B781CEB91809}" srcOrd="0" destOrd="0" presId="urn:microsoft.com/office/officeart/2005/8/layout/hProcess9"/>
    <dgm:cxn modelId="{E24AF2FE-B034-40AF-BA8E-39C299E1AF60}" type="presOf" srcId="{0B2CFB35-BAA0-469A-9709-885511A83065}" destId="{44D6CFFD-3624-469D-8EA8-5D5E287E6A6B}" srcOrd="0" destOrd="0" presId="urn:microsoft.com/office/officeart/2005/8/layout/hProcess9"/>
    <dgm:cxn modelId="{4C322C87-6D9A-4977-BBF6-F360BDF370CB}" type="presOf" srcId="{7418DD09-2369-464D-8D01-FC0684A2B82C}" destId="{5B29191A-FB5D-48DE-8B6C-CAC8200645D4}" srcOrd="0" destOrd="0" presId="urn:microsoft.com/office/officeart/2005/8/layout/hProcess9"/>
    <dgm:cxn modelId="{D86602C2-42F2-437F-8D89-18A9DB0DD968}" type="presOf" srcId="{F388CB3B-3EBA-4C4A-B9DF-8A1DCBF70C00}" destId="{E42F7C87-FD3F-4D81-9523-5B1F0A602782}" srcOrd="0" destOrd="0" presId="urn:microsoft.com/office/officeart/2005/8/layout/hProcess9"/>
    <dgm:cxn modelId="{2D309112-F890-4265-A216-94275CC61FE4}" srcId="{16E0CF3C-B1BE-44C1-9250-F6C6D8CFBB55}" destId="{7418DD09-2369-464D-8D01-FC0684A2B82C}" srcOrd="1" destOrd="0" parTransId="{6F6101D8-8007-45ED-8A1F-665EDDCA939C}" sibTransId="{55D935B0-A02C-47AE-B6C5-251CA2870E1F}"/>
    <dgm:cxn modelId="{DA9D5AA8-A51D-4273-A391-E180FB04EB75}" type="presOf" srcId="{17D843C9-DF4F-409D-BB30-6C56CE5E0944}" destId="{75EA6719-CFAF-40B7-8FFD-85410E43648E}" srcOrd="0" destOrd="0" presId="urn:microsoft.com/office/officeart/2005/8/layout/hProcess9"/>
    <dgm:cxn modelId="{7E79055F-C0A2-45D8-9081-FEA9FD45BC0B}" type="presOf" srcId="{29A4DB48-BDB3-4181-B39A-C2DF18DF1A40}" destId="{B1CF44DC-C1E0-4A28-9D6F-FB2CA9761A40}" srcOrd="0" destOrd="0" presId="urn:microsoft.com/office/officeart/2005/8/layout/hProcess9"/>
    <dgm:cxn modelId="{BBDB7E04-8ED3-4457-9B8A-5A1FFA8D5C4D}" srcId="{16E0CF3C-B1BE-44C1-9250-F6C6D8CFBB55}" destId="{F388CB3B-3EBA-4C4A-B9DF-8A1DCBF70C00}" srcOrd="2" destOrd="0" parTransId="{9B97CEF0-39A2-4C41-886F-23FDB2F52C7E}" sibTransId="{1A185F33-9A09-4A4F-A546-CC230F9F96B9}"/>
    <dgm:cxn modelId="{E4CD4430-4D87-4ACC-A38B-3C617FD69573}" type="presParOf" srcId="{8173BDFC-6785-4152-B4F5-50678F61A232}" destId="{23F5F4A1-5500-40CC-A536-29DDC2987DC4}" srcOrd="0" destOrd="0" presId="urn:microsoft.com/office/officeart/2005/8/layout/hProcess9"/>
    <dgm:cxn modelId="{D618BC6E-17B8-49D9-9482-F85E11C4758D}" type="presParOf" srcId="{8173BDFC-6785-4152-B4F5-50678F61A232}" destId="{323BBF20-DF0C-4665-A152-099BC6EA000A}" srcOrd="1" destOrd="0" presId="urn:microsoft.com/office/officeart/2005/8/layout/hProcess9"/>
    <dgm:cxn modelId="{8C8EF9A1-BC8B-484C-A442-6BB659151D7D}" type="presParOf" srcId="{323BBF20-DF0C-4665-A152-099BC6EA000A}" destId="{B1CF44DC-C1E0-4A28-9D6F-FB2CA9761A40}" srcOrd="0" destOrd="0" presId="urn:microsoft.com/office/officeart/2005/8/layout/hProcess9"/>
    <dgm:cxn modelId="{7C727213-3273-487F-B30F-EBC90C7B09D2}" type="presParOf" srcId="{323BBF20-DF0C-4665-A152-099BC6EA000A}" destId="{0E46F2C2-C5F7-41DD-930B-D7C06E21037A}" srcOrd="1" destOrd="0" presId="urn:microsoft.com/office/officeart/2005/8/layout/hProcess9"/>
    <dgm:cxn modelId="{01AF5213-1539-4E26-9EA8-FC14313B78DF}" type="presParOf" srcId="{323BBF20-DF0C-4665-A152-099BC6EA000A}" destId="{5B29191A-FB5D-48DE-8B6C-CAC8200645D4}" srcOrd="2" destOrd="0" presId="urn:microsoft.com/office/officeart/2005/8/layout/hProcess9"/>
    <dgm:cxn modelId="{779BE2BA-4FAD-432D-9EAF-356E2B3CF606}" type="presParOf" srcId="{323BBF20-DF0C-4665-A152-099BC6EA000A}" destId="{1D806BFD-3C5E-4C0F-9B15-AFA7ACBD8451}" srcOrd="3" destOrd="0" presId="urn:microsoft.com/office/officeart/2005/8/layout/hProcess9"/>
    <dgm:cxn modelId="{11E05643-C9C9-428D-905D-F39A130F607D}" type="presParOf" srcId="{323BBF20-DF0C-4665-A152-099BC6EA000A}" destId="{E42F7C87-FD3F-4D81-9523-5B1F0A602782}" srcOrd="4" destOrd="0" presId="urn:microsoft.com/office/officeart/2005/8/layout/hProcess9"/>
    <dgm:cxn modelId="{44A58A51-A2A5-4BA1-91F7-51D22C700038}" type="presParOf" srcId="{323BBF20-DF0C-4665-A152-099BC6EA000A}" destId="{C4C8529D-3FA9-4374-A8BD-E229E812EA53}" srcOrd="5" destOrd="0" presId="urn:microsoft.com/office/officeart/2005/8/layout/hProcess9"/>
    <dgm:cxn modelId="{6301FD4C-7E8F-4E6A-A73C-2BDBA5929FB9}" type="presParOf" srcId="{323BBF20-DF0C-4665-A152-099BC6EA000A}" destId="{44D6CFFD-3624-469D-8EA8-5D5E287E6A6B}" srcOrd="6" destOrd="0" presId="urn:microsoft.com/office/officeart/2005/8/layout/hProcess9"/>
    <dgm:cxn modelId="{D6DEACBB-E6F2-4646-80B9-E55342A03D3A}" type="presParOf" srcId="{323BBF20-DF0C-4665-A152-099BC6EA000A}" destId="{4E41F279-9771-4439-BE4A-06066E05577E}" srcOrd="7" destOrd="0" presId="urn:microsoft.com/office/officeart/2005/8/layout/hProcess9"/>
    <dgm:cxn modelId="{F09A8E62-2003-4F9E-9ADB-5C62EE396B50}" type="presParOf" srcId="{323BBF20-DF0C-4665-A152-099BC6EA000A}" destId="{75EA6719-CFAF-40B7-8FFD-85410E43648E}" srcOrd="8" destOrd="0" presId="urn:microsoft.com/office/officeart/2005/8/layout/hProcess9"/>
    <dgm:cxn modelId="{5EB197C3-FB63-4E1C-B897-56C71C08958C}" type="presParOf" srcId="{323BBF20-DF0C-4665-A152-099BC6EA000A}" destId="{396E2F96-C72D-468C-9DD2-00550A8B6041}" srcOrd="9" destOrd="0" presId="urn:microsoft.com/office/officeart/2005/8/layout/hProcess9"/>
    <dgm:cxn modelId="{87ED3901-5923-4F3C-836C-1D2A6AB8C81F}" type="presParOf" srcId="{323BBF20-DF0C-4665-A152-099BC6EA000A}" destId="{E57A9194-8045-4870-9216-B781CEB91809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F5F4A1-5500-40CC-A536-29DDC2987DC4}">
      <dsp:nvSpPr>
        <dsp:cNvPr id="0" name=""/>
        <dsp:cNvSpPr/>
      </dsp:nvSpPr>
      <dsp:spPr>
        <a:xfrm>
          <a:off x="788669" y="0"/>
          <a:ext cx="8938260" cy="435133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CF44DC-C1E0-4A28-9D6F-FB2CA9761A40}">
      <dsp:nvSpPr>
        <dsp:cNvPr id="0" name=""/>
        <dsp:cNvSpPr/>
      </dsp:nvSpPr>
      <dsp:spPr>
        <a:xfrm>
          <a:off x="2888" y="1305401"/>
          <a:ext cx="1681571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Orientation</a:t>
          </a:r>
          <a:endParaRPr lang="en-US" sz="1700" kern="1200" dirty="0"/>
        </a:p>
      </dsp:txBody>
      <dsp:txXfrm>
        <a:off x="84976" y="1387489"/>
        <a:ext cx="1517395" cy="1576359"/>
      </dsp:txXfrm>
    </dsp:sp>
    <dsp:sp modelId="{5B29191A-FB5D-48DE-8B6C-CAC8200645D4}">
      <dsp:nvSpPr>
        <dsp:cNvPr id="0" name=""/>
        <dsp:cNvSpPr/>
      </dsp:nvSpPr>
      <dsp:spPr>
        <a:xfrm>
          <a:off x="1768538" y="1305401"/>
          <a:ext cx="1681571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CCoA</a:t>
          </a:r>
          <a:r>
            <a:rPr lang="en-US" sz="1700" kern="1200" dirty="0" smtClean="0"/>
            <a:t>   Development</a:t>
          </a:r>
          <a:endParaRPr lang="en-US" sz="1700" kern="1200" dirty="0"/>
        </a:p>
      </dsp:txBody>
      <dsp:txXfrm>
        <a:off x="1850626" y="1387489"/>
        <a:ext cx="1517395" cy="1576359"/>
      </dsp:txXfrm>
    </dsp:sp>
    <dsp:sp modelId="{E42F7C87-FD3F-4D81-9523-5B1F0A602782}">
      <dsp:nvSpPr>
        <dsp:cNvPr id="0" name=""/>
        <dsp:cNvSpPr/>
      </dsp:nvSpPr>
      <dsp:spPr>
        <a:xfrm>
          <a:off x="3534188" y="1305401"/>
          <a:ext cx="1681571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Initial Documentation</a:t>
          </a:r>
          <a:endParaRPr lang="en-US" sz="1700" kern="1200" dirty="0"/>
        </a:p>
      </dsp:txBody>
      <dsp:txXfrm>
        <a:off x="3616276" y="1387489"/>
        <a:ext cx="1517395" cy="1576359"/>
      </dsp:txXfrm>
    </dsp:sp>
    <dsp:sp modelId="{44D6CFFD-3624-469D-8EA8-5D5E287E6A6B}">
      <dsp:nvSpPr>
        <dsp:cNvPr id="0" name=""/>
        <dsp:cNvSpPr/>
      </dsp:nvSpPr>
      <dsp:spPr>
        <a:xfrm>
          <a:off x="5299839" y="1305401"/>
          <a:ext cx="1681571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Proof of Concept &amp; UCOP Alignment</a:t>
          </a:r>
          <a:endParaRPr lang="en-US" sz="1700" kern="1200" dirty="0"/>
        </a:p>
      </dsp:txBody>
      <dsp:txXfrm>
        <a:off x="5381927" y="1387489"/>
        <a:ext cx="1517395" cy="1576359"/>
      </dsp:txXfrm>
    </dsp:sp>
    <dsp:sp modelId="{75EA6719-CFAF-40B7-8FFD-85410E43648E}">
      <dsp:nvSpPr>
        <dsp:cNvPr id="0" name=""/>
        <dsp:cNvSpPr/>
      </dsp:nvSpPr>
      <dsp:spPr>
        <a:xfrm>
          <a:off x="7065489" y="1305401"/>
          <a:ext cx="1681571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Final Document</a:t>
          </a:r>
          <a:endParaRPr lang="en-US" sz="1700" kern="1200" dirty="0"/>
        </a:p>
      </dsp:txBody>
      <dsp:txXfrm>
        <a:off x="7147577" y="1387489"/>
        <a:ext cx="1517395" cy="1576359"/>
      </dsp:txXfrm>
    </dsp:sp>
    <dsp:sp modelId="{E57A9194-8045-4870-9216-B781CEB91809}">
      <dsp:nvSpPr>
        <dsp:cNvPr id="0" name=""/>
        <dsp:cNvSpPr/>
      </dsp:nvSpPr>
      <dsp:spPr>
        <a:xfrm>
          <a:off x="8831140" y="1305401"/>
          <a:ext cx="1681571" cy="17405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CFO Approval (March 2018)</a:t>
          </a:r>
          <a:endParaRPr lang="en-US" sz="1700" kern="1200" dirty="0"/>
        </a:p>
      </dsp:txBody>
      <dsp:txXfrm>
        <a:off x="8913228" y="1387489"/>
        <a:ext cx="1517395" cy="15763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E184B-AD2F-4344-B917-F12C2513D465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ED8A9-0CB3-49B6-BDB9-DBD9481D76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0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9B17C-538D-4491-8EDF-5E6CBCB7C177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5511-CCB7-4FD7-9E87-81A2701FC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71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9B17C-538D-4491-8EDF-5E6CBCB7C177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5511-CCB7-4FD7-9E87-81A2701FC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175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9B17C-538D-4491-8EDF-5E6CBCB7C177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5511-CCB7-4FD7-9E87-81A2701FC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4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9B17C-538D-4491-8EDF-5E6CBCB7C177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5511-CCB7-4FD7-9E87-81A2701FC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80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9B17C-538D-4491-8EDF-5E6CBCB7C177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5511-CCB7-4FD7-9E87-81A2701FC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00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9B17C-538D-4491-8EDF-5E6CBCB7C177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5511-CCB7-4FD7-9E87-81A2701FC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52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9B17C-538D-4491-8EDF-5E6CBCB7C177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5511-CCB7-4FD7-9E87-81A2701FC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234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9B17C-538D-4491-8EDF-5E6CBCB7C177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5511-CCB7-4FD7-9E87-81A2701FC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42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9B17C-538D-4491-8EDF-5E6CBCB7C177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5511-CCB7-4FD7-9E87-81A2701FC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452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9B17C-538D-4491-8EDF-5E6CBCB7C177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5511-CCB7-4FD7-9E87-81A2701FC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16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9B17C-538D-4491-8EDF-5E6CBCB7C177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C5511-CCB7-4FD7-9E87-81A2701FC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8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9B17C-538D-4491-8EDF-5E6CBCB7C177}" type="datetimeFigureOut">
              <a:rPr lang="en-US" smtClean="0"/>
              <a:t>11/17/2017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C5511-CCB7-4FD7-9E87-81A2701FC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21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79930"/>
            <a:ext cx="9144000" cy="950830"/>
          </a:xfrm>
        </p:spPr>
        <p:txBody>
          <a:bodyPr/>
          <a:lstStyle/>
          <a:p>
            <a:r>
              <a:rPr lang="en-US" dirty="0" smtClean="0"/>
              <a:t>UC San Diego Workgroup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8044" y="2939947"/>
            <a:ext cx="6675912" cy="1655762"/>
          </a:xfrm>
        </p:spPr>
        <p:txBody>
          <a:bodyPr>
            <a:normAutofit/>
          </a:bodyPr>
          <a:lstStyle/>
          <a:p>
            <a:r>
              <a:rPr lang="en-US" sz="4400" dirty="0" smtClean="0"/>
              <a:t>Chart of Accounts</a:t>
            </a:r>
            <a:endParaRPr lang="en-US" sz="4400" dirty="0"/>
          </a:p>
        </p:txBody>
      </p:sp>
      <p:pic>
        <p:nvPicPr>
          <p:cNvPr id="4" name="Picture 3" descr="Creating Organizational Structures that Work | Afif'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505" y="3472402"/>
            <a:ext cx="3928383" cy="3125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3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240434"/>
            <a:ext cx="10515600" cy="1325563"/>
          </a:xfrm>
        </p:spPr>
        <p:txBody>
          <a:bodyPr/>
          <a:lstStyle/>
          <a:p>
            <a:r>
              <a:rPr lang="en-US" dirty="0" smtClean="0"/>
              <a:t>CoA Design Timeline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6878638"/>
              </p:ext>
            </p:extLst>
          </p:nvPr>
        </p:nvGraphicFramePr>
        <p:xfrm>
          <a:off x="838200" y="1421864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119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 San Diego CoA Sponsors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Pierre Ouillet (CFO)</a:t>
            </a:r>
          </a:p>
          <a:p>
            <a:r>
              <a:rPr lang="en-US" dirty="0" smtClean="0"/>
              <a:t>Lori Donaldson (</a:t>
            </a:r>
            <a:r>
              <a:rPr lang="en-US" dirty="0"/>
              <a:t>Chief Financial Officer, UC San Diego </a:t>
            </a:r>
            <a:r>
              <a:rPr lang="en-US" dirty="0" smtClean="0"/>
              <a:t>Health)</a:t>
            </a:r>
          </a:p>
          <a:p>
            <a:r>
              <a:rPr lang="en-US" dirty="0" smtClean="0"/>
              <a:t>Cheryl Ross (</a:t>
            </a:r>
            <a:r>
              <a:rPr lang="en-US" dirty="0"/>
              <a:t>Assistant Vice </a:t>
            </a:r>
            <a:r>
              <a:rPr lang="en-US" dirty="0" smtClean="0"/>
              <a:t>Chancellor/Controller)</a:t>
            </a:r>
          </a:p>
          <a:p>
            <a:r>
              <a:rPr lang="en-US" dirty="0" smtClean="0"/>
              <a:t>Reid </a:t>
            </a:r>
            <a:r>
              <a:rPr lang="en-US" dirty="0" err="1" smtClean="0"/>
              <a:t>Hollyfield</a:t>
            </a:r>
            <a:r>
              <a:rPr lang="en-US" dirty="0" smtClean="0"/>
              <a:t> (Controller, UC San Diego Medical Center)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73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 Implementation in ESR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Next Steps</a:t>
            </a:r>
            <a:endParaRPr lang="en-US" dirty="0"/>
          </a:p>
          <a:p>
            <a:r>
              <a:rPr lang="en-US" dirty="0" smtClean="0"/>
              <a:t>Common level of understanding of CoA as baseline design</a:t>
            </a:r>
          </a:p>
          <a:p>
            <a:r>
              <a:rPr lang="en-US" dirty="0" smtClean="0"/>
              <a:t>Design chart elements to define local structures</a:t>
            </a:r>
          </a:p>
          <a:p>
            <a:r>
              <a:rPr lang="en-US" dirty="0" smtClean="0"/>
              <a:t>Perform proof of concept testing including local and UC alignments</a:t>
            </a:r>
          </a:p>
          <a:p>
            <a:r>
              <a:rPr lang="en-US" dirty="0" smtClean="0"/>
              <a:t>Document the new Chart of Accounts</a:t>
            </a:r>
          </a:p>
          <a:p>
            <a:r>
              <a:rPr lang="en-US" dirty="0" smtClean="0"/>
              <a:t>Gain sponsor approvals</a:t>
            </a:r>
          </a:p>
          <a:p>
            <a:r>
              <a:rPr lang="en-US" dirty="0" smtClean="0"/>
              <a:t>Implement </a:t>
            </a:r>
            <a:r>
              <a:rPr lang="en-US" dirty="0" err="1" smtClean="0"/>
              <a:t>CCoA</a:t>
            </a:r>
            <a:r>
              <a:rPr lang="en-US" dirty="0" smtClean="0"/>
              <a:t> through business process implementation in ESR</a:t>
            </a:r>
          </a:p>
        </p:txBody>
      </p:sp>
    </p:spTree>
    <p:extLst>
      <p:ext uri="{BB962C8B-B14F-4D97-AF65-F5344CB8AC3E}">
        <p14:creationId xmlns:p14="http://schemas.microsoft.com/office/powerpoint/2010/main" val="113362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4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5137272"/>
              </p:ext>
            </p:extLst>
          </p:nvPr>
        </p:nvGraphicFramePr>
        <p:xfrm>
          <a:off x="1484415" y="682828"/>
          <a:ext cx="8654916" cy="578847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99747">
                  <a:extLst>
                    <a:ext uri="{9D8B030D-6E8A-4147-A177-3AD203B41FA5}">
                      <a16:colId xmlns:a16="http://schemas.microsoft.com/office/drawing/2014/main" val="2943833248"/>
                    </a:ext>
                  </a:extLst>
                </a:gridCol>
                <a:gridCol w="1199747">
                  <a:extLst>
                    <a:ext uri="{9D8B030D-6E8A-4147-A177-3AD203B41FA5}">
                      <a16:colId xmlns:a16="http://schemas.microsoft.com/office/drawing/2014/main" val="2455962780"/>
                    </a:ext>
                  </a:extLst>
                </a:gridCol>
                <a:gridCol w="3127711">
                  <a:extLst>
                    <a:ext uri="{9D8B030D-6E8A-4147-A177-3AD203B41FA5}">
                      <a16:colId xmlns:a16="http://schemas.microsoft.com/office/drawing/2014/main" val="2236908773"/>
                    </a:ext>
                  </a:extLst>
                </a:gridCol>
                <a:gridCol w="3127711">
                  <a:extLst>
                    <a:ext uri="{9D8B030D-6E8A-4147-A177-3AD203B41FA5}">
                      <a16:colId xmlns:a16="http://schemas.microsoft.com/office/drawing/2014/main" val="1982364888"/>
                    </a:ext>
                  </a:extLst>
                </a:gridCol>
              </a:tblGrid>
              <a:tr h="311295">
                <a:tc gridSpan="4">
                  <a:txBody>
                    <a:bodyPr/>
                    <a:lstStyle/>
                    <a:p>
                      <a:pPr marL="1612900" marR="0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800" spc="-5" dirty="0" err="1">
                          <a:effectLst/>
                        </a:rPr>
                        <a:t>CCoA</a:t>
                      </a:r>
                      <a:r>
                        <a:rPr lang="en-US" sz="800" spc="-15" dirty="0">
                          <a:effectLst/>
                        </a:rPr>
                        <a:t> </a:t>
                      </a:r>
                      <a:r>
                        <a:rPr lang="en-US" sz="800" spc="-5" dirty="0">
                          <a:effectLst/>
                        </a:rPr>
                        <a:t>Steering</a:t>
                      </a:r>
                      <a:r>
                        <a:rPr lang="en-US" sz="800" dirty="0">
                          <a:effectLst/>
                        </a:rPr>
                        <a:t> </a:t>
                      </a:r>
                      <a:r>
                        <a:rPr lang="en-US" sz="800" spc="-5" dirty="0">
                          <a:effectLst/>
                        </a:rPr>
                        <a:t>Committee</a:t>
                      </a:r>
                      <a:r>
                        <a:rPr lang="en-US" sz="800" spc="-10" dirty="0">
                          <a:effectLst/>
                        </a:rPr>
                        <a:t> </a:t>
                      </a:r>
                      <a:r>
                        <a:rPr lang="en-US" sz="800" spc="-5" dirty="0">
                          <a:effectLst/>
                        </a:rPr>
                        <a:t>Membership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095128"/>
                  </a:ext>
                </a:extLst>
              </a:tr>
              <a:tr h="318673">
                <a:tc>
                  <a:txBody>
                    <a:bodyPr/>
                    <a:lstStyle/>
                    <a:p>
                      <a:pPr marL="191135" marR="0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Role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Name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46685" marR="0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Institution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marR="0" algn="ctr">
                        <a:spcBef>
                          <a:spcPts val="395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Position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12572407"/>
                  </a:ext>
                </a:extLst>
              </a:tr>
              <a:tr h="472845">
                <a:tc rowSpan="2">
                  <a:txBody>
                    <a:bodyPr/>
                    <a:lstStyle/>
                    <a:p>
                      <a:pPr marL="0" marR="0"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67945" marR="23177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Co-</a:t>
                      </a:r>
                      <a:r>
                        <a:rPr lang="en-US" sz="800" spc="110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Chairs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6921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Peggy</a:t>
                      </a:r>
                      <a:r>
                        <a:rPr lang="en-US" sz="800" spc="-5">
                          <a:effectLst/>
                        </a:rPr>
                        <a:t> Arrivas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679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UCOP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marR="549275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Associate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Vice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President</a:t>
                      </a:r>
                      <a:r>
                        <a:rPr lang="en-US" sz="800" spc="-10">
                          <a:effectLst/>
                        </a:rPr>
                        <a:t> </a:t>
                      </a:r>
                      <a:r>
                        <a:rPr lang="en-US" sz="800">
                          <a:effectLst/>
                        </a:rPr>
                        <a:t>and</a:t>
                      </a:r>
                      <a:r>
                        <a:rPr lang="en-US" sz="800" spc="-20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System-wide</a:t>
                      </a:r>
                      <a:r>
                        <a:rPr lang="en-US" sz="800" spc="23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Controller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661251975"/>
                  </a:ext>
                </a:extLst>
              </a:tr>
              <a:tr h="3186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21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Matt</a:t>
                      </a:r>
                      <a:r>
                        <a:rPr lang="en-US" sz="800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Hull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 spc="-5" dirty="0">
                          <a:effectLst/>
                        </a:rPr>
                        <a:t>Riverside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Associate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Vice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Chancellor</a:t>
                      </a:r>
                      <a:r>
                        <a:rPr lang="en-US" sz="800">
                          <a:effectLst/>
                        </a:rPr>
                        <a:t> of</a:t>
                      </a:r>
                      <a:r>
                        <a:rPr lang="en-US" sz="800" spc="-10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Planning</a:t>
                      </a:r>
                      <a:r>
                        <a:rPr lang="en-US" sz="800" spc="-10">
                          <a:effectLst/>
                        </a:rPr>
                        <a:t> </a:t>
                      </a:r>
                      <a:r>
                        <a:rPr lang="en-US" sz="800">
                          <a:effectLst/>
                        </a:rPr>
                        <a:t>and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Budget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9274364"/>
                  </a:ext>
                </a:extLst>
              </a:tr>
              <a:tr h="320148">
                <a:tc rowSpan="13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67945" marR="0">
                        <a:spcBef>
                          <a:spcPts val="695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Members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marR="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Delphine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Regalia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Berkeley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marR="0">
                        <a:spcBef>
                          <a:spcPts val="435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Associate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>
                          <a:effectLst/>
                        </a:rPr>
                        <a:t>VC of</a:t>
                      </a:r>
                      <a:r>
                        <a:rPr lang="en-US" sz="800" spc="-10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Finance/Controller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01275638"/>
                  </a:ext>
                </a:extLst>
              </a:tr>
              <a:tr h="3112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21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Susan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Moore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Davis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Associate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Accounting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Officer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18383076"/>
                  </a:ext>
                </a:extLst>
              </a:tr>
              <a:tr h="4654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6921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John</a:t>
                      </a:r>
                      <a:r>
                        <a:rPr lang="en-US" sz="800" spc="-10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Ellis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28321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San </a:t>
                      </a:r>
                      <a:r>
                        <a:rPr lang="en-US" sz="800" spc="-5">
                          <a:effectLst/>
                        </a:rPr>
                        <a:t>Francisco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6921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Associate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>
                          <a:effectLst/>
                        </a:rPr>
                        <a:t>VC of</a:t>
                      </a:r>
                      <a:r>
                        <a:rPr lang="en-US" sz="800" spc="-10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Finance/Controller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92275377"/>
                  </a:ext>
                </a:extLst>
              </a:tr>
              <a:tr h="4639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215" marR="320675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Allison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Baird-</a:t>
                      </a:r>
                      <a:r>
                        <a:rPr lang="en-US" sz="800" spc="14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James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6794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Los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Angeles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 </a:t>
                      </a:r>
                      <a:endParaRPr lang="en-US" sz="1000">
                        <a:effectLst/>
                      </a:endParaRPr>
                    </a:p>
                    <a:p>
                      <a:pPr marL="69215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Associate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VC/Controller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02701132"/>
                  </a:ext>
                </a:extLst>
              </a:tr>
              <a:tr h="3112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21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Reid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Hollyfield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San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Diego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Med.</a:t>
                      </a:r>
                      <a:r>
                        <a:rPr lang="en-US" sz="800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Center</a:t>
                      </a:r>
                      <a:r>
                        <a:rPr lang="en-US" sz="800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Controller/Director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14793640"/>
                  </a:ext>
                </a:extLst>
              </a:tr>
              <a:tr h="3112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21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Rich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Lynch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Irvine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Associate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>
                          <a:effectLst/>
                        </a:rPr>
                        <a:t>VC of</a:t>
                      </a:r>
                      <a:r>
                        <a:rPr lang="en-US" sz="800" spc="-10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Planning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and</a:t>
                      </a:r>
                      <a:r>
                        <a:rPr lang="en-US" sz="800" spc="-10">
                          <a:effectLst/>
                        </a:rPr>
                        <a:t> </a:t>
                      </a:r>
                      <a:r>
                        <a:rPr lang="en-US" sz="800">
                          <a:effectLst/>
                        </a:rPr>
                        <a:t>Budget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858826913"/>
                  </a:ext>
                </a:extLst>
              </a:tr>
              <a:tr h="3135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21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Charles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Rowley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Riverside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Interim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Vice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Chancellor</a:t>
                      </a:r>
                      <a:r>
                        <a:rPr lang="en-US" sz="800">
                          <a:effectLst/>
                        </a:rPr>
                        <a:t> of</a:t>
                      </a:r>
                      <a:r>
                        <a:rPr lang="en-US" sz="800" spc="-10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FBO </a:t>
                      </a:r>
                      <a:r>
                        <a:rPr lang="en-US" sz="800">
                          <a:effectLst/>
                        </a:rPr>
                        <a:t>&amp; </a:t>
                      </a:r>
                      <a:r>
                        <a:rPr lang="en-US" sz="800" spc="-5">
                          <a:effectLst/>
                        </a:rPr>
                        <a:t>CIO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66289752"/>
                  </a:ext>
                </a:extLst>
              </a:tr>
              <a:tr h="3112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21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Karen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Eckert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Santa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Cruz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 spc="-5" dirty="0">
                          <a:effectLst/>
                        </a:rPr>
                        <a:t>Assistant</a:t>
                      </a:r>
                      <a:r>
                        <a:rPr lang="en-US" sz="800" dirty="0">
                          <a:effectLst/>
                        </a:rPr>
                        <a:t> </a:t>
                      </a:r>
                      <a:r>
                        <a:rPr lang="en-US" sz="800" spc="-5" dirty="0">
                          <a:effectLst/>
                        </a:rPr>
                        <a:t>Vice</a:t>
                      </a:r>
                      <a:r>
                        <a:rPr lang="en-US" sz="800" spc="5" dirty="0">
                          <a:effectLst/>
                        </a:rPr>
                        <a:t> </a:t>
                      </a:r>
                      <a:r>
                        <a:rPr lang="en-US" sz="800" spc="-5" dirty="0">
                          <a:effectLst/>
                        </a:rPr>
                        <a:t>Chancellor,</a:t>
                      </a:r>
                      <a:r>
                        <a:rPr lang="en-US" sz="800" dirty="0">
                          <a:effectLst/>
                        </a:rPr>
                        <a:t> </a:t>
                      </a:r>
                      <a:r>
                        <a:rPr lang="en-US" sz="800" spc="-5" dirty="0">
                          <a:effectLst/>
                        </a:rPr>
                        <a:t>Planning</a:t>
                      </a:r>
                      <a:r>
                        <a:rPr lang="en-US" sz="800" spc="-10" dirty="0">
                          <a:effectLst/>
                        </a:rPr>
                        <a:t> </a:t>
                      </a:r>
                      <a:r>
                        <a:rPr lang="en-US" sz="800" dirty="0">
                          <a:effectLst/>
                        </a:rPr>
                        <a:t>and</a:t>
                      </a:r>
                      <a:r>
                        <a:rPr lang="en-US" sz="800" spc="-10" dirty="0">
                          <a:effectLst/>
                        </a:rPr>
                        <a:t> </a:t>
                      </a:r>
                      <a:r>
                        <a:rPr lang="en-US" sz="800" spc="-5" dirty="0">
                          <a:effectLst/>
                        </a:rPr>
                        <a:t>Budget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061694476"/>
                  </a:ext>
                </a:extLst>
              </a:tr>
              <a:tr h="3112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21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Monir</a:t>
                      </a:r>
                      <a:r>
                        <a:rPr lang="en-US" sz="800">
                          <a:effectLst/>
                        </a:rPr>
                        <a:t> Ahmed*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Merced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Associate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VC/Controller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89264493"/>
                  </a:ext>
                </a:extLst>
              </a:tr>
              <a:tr h="3112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21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Emma</a:t>
                      </a:r>
                      <a:r>
                        <a:rPr lang="en-US" sz="800" spc="-10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Loethen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Merced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Principal</a:t>
                      </a:r>
                      <a:r>
                        <a:rPr lang="en-US" sz="800" spc="-10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Budget</a:t>
                      </a:r>
                      <a:r>
                        <a:rPr lang="en-US" sz="800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Analyst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944389086"/>
                  </a:ext>
                </a:extLst>
              </a:tr>
              <a:tr h="3135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21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Michael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Riley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UCOP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Director</a:t>
                      </a:r>
                      <a:r>
                        <a:rPr lang="en-US" sz="800" spc="-10">
                          <a:effectLst/>
                        </a:rPr>
                        <a:t> </a:t>
                      </a:r>
                      <a:r>
                        <a:rPr lang="en-US" sz="800">
                          <a:effectLst/>
                        </a:rPr>
                        <a:t>of </a:t>
                      </a:r>
                      <a:r>
                        <a:rPr lang="en-US" sz="800" spc="-5">
                          <a:effectLst/>
                        </a:rPr>
                        <a:t>Corporate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Accounting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2550697"/>
                  </a:ext>
                </a:extLst>
              </a:tr>
              <a:tr h="3112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21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Jim</a:t>
                      </a:r>
                      <a:r>
                        <a:rPr lang="en-US" sz="800" spc="-5">
                          <a:effectLst/>
                        </a:rPr>
                        <a:t> Corkill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310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 spc="-5">
                          <a:effectLst/>
                        </a:rPr>
                        <a:t>UCSB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Director</a:t>
                      </a:r>
                      <a:r>
                        <a:rPr lang="en-US" sz="800" spc="-10">
                          <a:effectLst/>
                        </a:rPr>
                        <a:t> </a:t>
                      </a:r>
                      <a:r>
                        <a:rPr lang="en-US" sz="800">
                          <a:effectLst/>
                        </a:rPr>
                        <a:t>of </a:t>
                      </a:r>
                      <a:r>
                        <a:rPr lang="en-US" sz="800" spc="-5">
                          <a:effectLst/>
                        </a:rPr>
                        <a:t>Accounting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Services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and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Controls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47998069"/>
                  </a:ext>
                </a:extLst>
              </a:tr>
              <a:tr h="3112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21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Bill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McCarroll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794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San</a:t>
                      </a:r>
                      <a:r>
                        <a:rPr lang="en-US" sz="800" spc="5">
                          <a:effectLst/>
                        </a:rPr>
                        <a:t> </a:t>
                      </a:r>
                      <a:r>
                        <a:rPr lang="en-US" sz="800" spc="-5">
                          <a:effectLst/>
                        </a:rPr>
                        <a:t>Diego</a:t>
                      </a:r>
                      <a:endParaRPr lang="en-US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215" marR="0">
                        <a:spcBef>
                          <a:spcPts val="42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Director</a:t>
                      </a:r>
                      <a:r>
                        <a:rPr lang="en-US" sz="800" spc="-10" dirty="0">
                          <a:effectLst/>
                        </a:rPr>
                        <a:t> </a:t>
                      </a:r>
                      <a:r>
                        <a:rPr lang="en-US" sz="800" dirty="0">
                          <a:effectLst/>
                        </a:rPr>
                        <a:t>of </a:t>
                      </a:r>
                      <a:r>
                        <a:rPr lang="en-US" sz="800" spc="-5" dirty="0">
                          <a:effectLst/>
                        </a:rPr>
                        <a:t>General</a:t>
                      </a:r>
                      <a:r>
                        <a:rPr lang="en-US" sz="800" spc="-10" dirty="0">
                          <a:effectLst/>
                        </a:rPr>
                        <a:t> </a:t>
                      </a:r>
                      <a:r>
                        <a:rPr lang="en-US" sz="800" spc="-5" dirty="0">
                          <a:effectLst/>
                        </a:rPr>
                        <a:t>Accounting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45131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812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 of Accounts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Serves as the basis for recording </a:t>
            </a:r>
            <a:r>
              <a:rPr lang="en-US" dirty="0" smtClean="0"/>
              <a:t>and reporting the </a:t>
            </a:r>
            <a:r>
              <a:rPr lang="en-US" dirty="0"/>
              <a:t>day-to-day financial operations of UC San Diego</a:t>
            </a:r>
          </a:p>
          <a:p>
            <a:r>
              <a:rPr lang="en-US" dirty="0" smtClean="0"/>
              <a:t>The </a:t>
            </a:r>
            <a:r>
              <a:rPr lang="en-US" dirty="0"/>
              <a:t>structure segments (or dimensions) record the financial effect (balance sheet, P&amp;L, etc.) of each transaction </a:t>
            </a:r>
          </a:p>
          <a:p>
            <a:r>
              <a:rPr lang="en-US" dirty="0" smtClean="0"/>
              <a:t>Intended </a:t>
            </a:r>
            <a:r>
              <a:rPr lang="en-US" dirty="0"/>
              <a:t>to consider all financial reporting needs, providing sufficient flexibility to allow for the development of financial </a:t>
            </a:r>
            <a:r>
              <a:rPr lang="en-US" dirty="0" smtClean="0"/>
              <a:t>statements and corporate financial metrics</a:t>
            </a:r>
            <a:endParaRPr lang="en-US" dirty="0"/>
          </a:p>
          <a:p>
            <a:r>
              <a:rPr lang="en-US" dirty="0" smtClean="0"/>
              <a:t>Each segment captures a different element of information (Who, What, Why, How, Where?) regarding the transaction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10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 Common Chart of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University of California Common Chart of Accounts (</a:t>
            </a:r>
            <a:r>
              <a:rPr lang="en-US" dirty="0" err="1"/>
              <a:t>CCoA</a:t>
            </a:r>
            <a:r>
              <a:rPr lang="en-US" dirty="0"/>
              <a:t>) Design project was initiated in June of 2012 </a:t>
            </a:r>
            <a:endParaRPr lang="en-US" dirty="0" smtClean="0"/>
          </a:p>
          <a:p>
            <a:r>
              <a:rPr lang="en-US" dirty="0" smtClean="0"/>
              <a:t>Building </a:t>
            </a:r>
            <a:r>
              <a:rPr lang="en-US" dirty="0"/>
              <a:t>a foundation to enable operational and financial collaboration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Consolidation </a:t>
            </a:r>
            <a:r>
              <a:rPr lang="en-US" dirty="0"/>
              <a:t>and standardization of financial operations across the UC system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Reduce </a:t>
            </a:r>
            <a:r>
              <a:rPr lang="en-US" dirty="0"/>
              <a:t>need for extensive and expensive data reconciliations across </a:t>
            </a:r>
            <a:r>
              <a:rPr lang="en-US" dirty="0" smtClean="0"/>
              <a:t>locations.</a:t>
            </a:r>
          </a:p>
          <a:p>
            <a:r>
              <a:rPr lang="en-US" dirty="0" smtClean="0"/>
              <a:t>Current OP </a:t>
            </a:r>
            <a:r>
              <a:rPr lang="en-US" dirty="0"/>
              <a:t>chart of accounts </a:t>
            </a:r>
            <a:r>
              <a:rPr lang="en-US" dirty="0" smtClean="0"/>
              <a:t>is outdated</a:t>
            </a:r>
            <a:r>
              <a:rPr lang="en-US" dirty="0"/>
              <a:t>, overly complex, and unable to meet the reporting needs of the campuses or the University </a:t>
            </a:r>
            <a:r>
              <a:rPr lang="en-US" dirty="0" smtClean="0"/>
              <a:t>system-wide</a:t>
            </a:r>
          </a:p>
          <a:p>
            <a:r>
              <a:rPr lang="en-US" dirty="0" smtClean="0"/>
              <a:t>Goal of UC </a:t>
            </a:r>
            <a:r>
              <a:rPr lang="en-US" dirty="0" err="1" smtClean="0"/>
              <a:t>CCoA</a:t>
            </a:r>
            <a:r>
              <a:rPr lang="en-US" dirty="0" smtClean="0"/>
              <a:t> is to enhance </a:t>
            </a:r>
            <a:r>
              <a:rPr lang="en-US" dirty="0"/>
              <a:t>system-wide reporting, budgeting, and financial management</a:t>
            </a:r>
          </a:p>
        </p:txBody>
      </p:sp>
    </p:spTree>
    <p:extLst>
      <p:ext uri="{BB962C8B-B14F-4D97-AF65-F5344CB8AC3E}">
        <p14:creationId xmlns:p14="http://schemas.microsoft.com/office/powerpoint/2010/main" val="161985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UC San Diego Chart of Account Project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of UC San Diego CoA </a:t>
            </a:r>
            <a:r>
              <a:rPr lang="en-US" dirty="0"/>
              <a:t>Project Team </a:t>
            </a:r>
            <a:r>
              <a:rPr lang="en-US" dirty="0" smtClean="0"/>
              <a:t>is to extend the elements of the UC </a:t>
            </a:r>
            <a:r>
              <a:rPr lang="en-US" dirty="0"/>
              <a:t>Common Chart of Accounts (</a:t>
            </a:r>
            <a:r>
              <a:rPr lang="en-US" dirty="0" err="1"/>
              <a:t>CCoA</a:t>
            </a:r>
            <a:r>
              <a:rPr lang="en-US" dirty="0"/>
              <a:t>) that services the needs of </a:t>
            </a:r>
            <a:r>
              <a:rPr lang="en-US" dirty="0" smtClean="0"/>
              <a:t>UC San Diego including the Medical Center and potentially UCI. </a:t>
            </a:r>
          </a:p>
          <a:p>
            <a:r>
              <a:rPr lang="en-US" dirty="0" smtClean="0"/>
              <a:t>By </a:t>
            </a:r>
            <a:r>
              <a:rPr lang="en-US" dirty="0"/>
              <a:t>design, the project approach </a:t>
            </a:r>
            <a:r>
              <a:rPr lang="en-US" dirty="0" smtClean="0"/>
              <a:t>provides </a:t>
            </a:r>
            <a:r>
              <a:rPr lang="en-US" dirty="0"/>
              <a:t>for the participation of </a:t>
            </a:r>
            <a:r>
              <a:rPr lang="en-US" dirty="0" smtClean="0"/>
              <a:t>a broad </a:t>
            </a:r>
            <a:r>
              <a:rPr lang="en-US" dirty="0"/>
              <a:t>representation of </a:t>
            </a:r>
            <a:r>
              <a:rPr lang="en-US" dirty="0" smtClean="0"/>
              <a:t>UC San Diego’s </a:t>
            </a:r>
            <a:r>
              <a:rPr lang="en-US" dirty="0"/>
              <a:t>various organizations, ensuring that the </a:t>
            </a:r>
            <a:r>
              <a:rPr lang="en-US" dirty="0" err="1"/>
              <a:t>CCoA</a:t>
            </a:r>
            <a:r>
              <a:rPr lang="en-US" dirty="0"/>
              <a:t> structure and values meet the requirements of external financial reporting and the budget and financial management needs of the </a:t>
            </a:r>
            <a:r>
              <a:rPr lang="en-US" dirty="0" smtClean="0"/>
              <a:t>our </a:t>
            </a:r>
            <a:r>
              <a:rPr lang="en-US" dirty="0"/>
              <a:t>diverse organizations, programs, and activities.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90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UC San Diego </a:t>
            </a:r>
            <a:r>
              <a:rPr lang="en-US" dirty="0" err="1" smtClean="0"/>
              <a:t>CCoA</a:t>
            </a:r>
            <a:r>
              <a:rPr lang="en-US" dirty="0" smtClean="0"/>
              <a:t> Workgroup Members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VCAA </a:t>
            </a:r>
            <a:r>
              <a:rPr lang="en-US" sz="1800" i="1" dirty="0" smtClean="0">
                <a:solidFill>
                  <a:srgbClr val="C00000"/>
                </a:solidFill>
              </a:rPr>
              <a:t>(Adam </a:t>
            </a:r>
            <a:r>
              <a:rPr lang="en-US" sz="1800" i="1" dirty="0" err="1" smtClean="0">
                <a:solidFill>
                  <a:srgbClr val="C00000"/>
                </a:solidFill>
              </a:rPr>
              <a:t>DiProfio</a:t>
            </a:r>
            <a:r>
              <a:rPr lang="en-US" sz="1800" i="1" dirty="0" smtClean="0">
                <a:solidFill>
                  <a:srgbClr val="C00000"/>
                </a:solidFill>
              </a:rPr>
              <a:t>)</a:t>
            </a:r>
            <a:r>
              <a:rPr lang="en-US" sz="1800" i="1" dirty="0">
                <a:solidFill>
                  <a:srgbClr val="C00000"/>
                </a:solidFill>
              </a:rPr>
              <a:t/>
            </a:r>
            <a:br>
              <a:rPr lang="en-US" sz="1800" i="1" dirty="0">
                <a:solidFill>
                  <a:srgbClr val="C00000"/>
                </a:solidFill>
              </a:rPr>
            </a:br>
            <a:r>
              <a:rPr lang="en-US" sz="1800" dirty="0" smtClean="0"/>
              <a:t>VCSA </a:t>
            </a:r>
            <a:r>
              <a:rPr lang="en-US" sz="1800" i="1" dirty="0" smtClean="0">
                <a:solidFill>
                  <a:srgbClr val="C00000"/>
                </a:solidFill>
              </a:rPr>
              <a:t>(Jason Jennings)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VCRM </a:t>
            </a:r>
            <a:r>
              <a:rPr lang="en-US" sz="1800" i="1" dirty="0" smtClean="0">
                <a:solidFill>
                  <a:srgbClr val="C00000"/>
                </a:solidFill>
              </a:rPr>
              <a:t>(</a:t>
            </a:r>
            <a:r>
              <a:rPr lang="en-US" sz="1800" i="1" dirty="0" err="1" smtClean="0">
                <a:solidFill>
                  <a:srgbClr val="C00000"/>
                </a:solidFill>
              </a:rPr>
              <a:t>Mahoe</a:t>
            </a:r>
            <a:r>
              <a:rPr lang="en-US" sz="1800" i="1" dirty="0" smtClean="0">
                <a:solidFill>
                  <a:srgbClr val="C00000"/>
                </a:solidFill>
              </a:rPr>
              <a:t> </a:t>
            </a:r>
            <a:r>
              <a:rPr lang="en-US" sz="1800" i="1" dirty="0" err="1" smtClean="0">
                <a:solidFill>
                  <a:srgbClr val="C00000"/>
                </a:solidFill>
              </a:rPr>
              <a:t>Nakanelua</a:t>
            </a:r>
            <a:r>
              <a:rPr lang="en-US" sz="1800" i="1" dirty="0">
                <a:solidFill>
                  <a:srgbClr val="C00000"/>
                </a:solidFill>
              </a:rPr>
              <a:t>)</a:t>
            </a:r>
            <a:br>
              <a:rPr lang="en-US" sz="1800" i="1" dirty="0">
                <a:solidFill>
                  <a:srgbClr val="C00000"/>
                </a:solidFill>
              </a:rPr>
            </a:br>
            <a:r>
              <a:rPr lang="en-US" sz="1800" dirty="0"/>
              <a:t>VCRA </a:t>
            </a:r>
            <a:r>
              <a:rPr lang="en-US" sz="1800" i="1" dirty="0">
                <a:solidFill>
                  <a:srgbClr val="C00000"/>
                </a:solidFill>
              </a:rPr>
              <a:t>(Anna </a:t>
            </a:r>
            <a:r>
              <a:rPr lang="en-US" sz="1800" i="1" dirty="0" smtClean="0">
                <a:solidFill>
                  <a:srgbClr val="C00000"/>
                </a:solidFill>
              </a:rPr>
              <a:t>Gheissari)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VCHS </a:t>
            </a:r>
            <a:r>
              <a:rPr lang="en-US" sz="1800" i="1" dirty="0">
                <a:solidFill>
                  <a:srgbClr val="C00000"/>
                </a:solidFill>
              </a:rPr>
              <a:t>(Charles Wei, Jake Guss)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VCHS/Research </a:t>
            </a:r>
            <a:r>
              <a:rPr lang="en-US" sz="1800" dirty="0"/>
              <a:t>Admin </a:t>
            </a:r>
            <a:r>
              <a:rPr lang="en-US" sz="1800" i="1" dirty="0">
                <a:solidFill>
                  <a:srgbClr val="C00000"/>
                </a:solidFill>
              </a:rPr>
              <a:t>(Erika Wilson and Isabella </a:t>
            </a:r>
            <a:r>
              <a:rPr lang="en-US" sz="1800" i="1" dirty="0" smtClean="0">
                <a:solidFill>
                  <a:srgbClr val="C00000"/>
                </a:solidFill>
              </a:rPr>
              <a:t>Bryant-Parkinson)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Medical Center </a:t>
            </a:r>
            <a:r>
              <a:rPr lang="en-US" sz="1800" i="1" dirty="0" smtClean="0">
                <a:solidFill>
                  <a:srgbClr val="C00000"/>
                </a:solidFill>
              </a:rPr>
              <a:t>(Reid </a:t>
            </a:r>
            <a:r>
              <a:rPr lang="en-US" sz="1800" i="1" dirty="0" err="1" smtClean="0">
                <a:solidFill>
                  <a:srgbClr val="C00000"/>
                </a:solidFill>
              </a:rPr>
              <a:t>Hollyfield</a:t>
            </a:r>
            <a:r>
              <a:rPr lang="en-US" sz="1800" i="1" dirty="0" smtClean="0">
                <a:solidFill>
                  <a:srgbClr val="C00000"/>
                </a:solidFill>
              </a:rPr>
              <a:t>, Michelle York, Yvonne Hempsey, Ernie Gee)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SIO </a:t>
            </a:r>
            <a:r>
              <a:rPr lang="en-US" sz="1800" i="1" dirty="0">
                <a:solidFill>
                  <a:srgbClr val="C00000"/>
                </a:solidFill>
              </a:rPr>
              <a:t>(Susie Pike </a:t>
            </a:r>
            <a:r>
              <a:rPr lang="en-US" sz="1800" i="1" dirty="0" smtClean="0">
                <a:solidFill>
                  <a:srgbClr val="C00000"/>
                </a:solidFill>
              </a:rPr>
              <a:t>Humphrey)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CBO </a:t>
            </a:r>
            <a:r>
              <a:rPr lang="en-US" sz="1800" i="1" dirty="0" smtClean="0">
                <a:solidFill>
                  <a:srgbClr val="C00000"/>
                </a:solidFill>
              </a:rPr>
              <a:t>(Robert Hannahs, Sylvia Lepe)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UNEX </a:t>
            </a:r>
            <a:r>
              <a:rPr lang="en-US" sz="1800" i="1" dirty="0" smtClean="0">
                <a:solidFill>
                  <a:srgbClr val="C00000"/>
                </a:solidFill>
              </a:rPr>
              <a:t>(Tim Emery)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 smtClean="0"/>
              <a:t>Foundation/Advancement </a:t>
            </a:r>
            <a:r>
              <a:rPr lang="en-US" sz="1800" i="1" dirty="0" smtClean="0">
                <a:solidFill>
                  <a:srgbClr val="C00000"/>
                </a:solidFill>
              </a:rPr>
              <a:t>(</a:t>
            </a:r>
            <a:r>
              <a:rPr lang="en-US" sz="1800" i="1" dirty="0" err="1" smtClean="0">
                <a:solidFill>
                  <a:srgbClr val="C00000"/>
                </a:solidFill>
              </a:rPr>
              <a:t>Kierstin</a:t>
            </a:r>
            <a:r>
              <a:rPr lang="en-US" sz="1800" i="1" dirty="0" smtClean="0">
                <a:solidFill>
                  <a:srgbClr val="C00000"/>
                </a:solidFill>
              </a:rPr>
              <a:t> Sykes)</a:t>
            </a:r>
            <a:br>
              <a:rPr lang="en-US" sz="1800" i="1" dirty="0" smtClean="0">
                <a:solidFill>
                  <a:srgbClr val="C00000"/>
                </a:solidFill>
              </a:rPr>
            </a:br>
            <a:r>
              <a:rPr lang="en-US" sz="1800" dirty="0" smtClean="0"/>
              <a:t>Chancellor’s Office/Treasury </a:t>
            </a:r>
            <a:r>
              <a:rPr lang="en-US" sz="1800" i="1" dirty="0" smtClean="0">
                <a:solidFill>
                  <a:srgbClr val="C00000"/>
                </a:solidFill>
              </a:rPr>
              <a:t>(Deanna Richardson)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/>
              <a:t>OPAFS </a:t>
            </a:r>
            <a:r>
              <a:rPr lang="en-US" sz="1800" i="1" dirty="0" smtClean="0">
                <a:solidFill>
                  <a:srgbClr val="C00000"/>
                </a:solidFill>
              </a:rPr>
              <a:t>(Duyen Nguyen</a:t>
            </a:r>
            <a:r>
              <a:rPr lang="en-US" sz="1800" i="1" dirty="0">
                <a:solidFill>
                  <a:srgbClr val="C00000"/>
                </a:solidFill>
              </a:rPr>
              <a:t>)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err="1" smtClean="0"/>
              <a:t>IPPS~Purchasing,Disbursements</a:t>
            </a:r>
            <a:r>
              <a:rPr lang="en-US" sz="1800" dirty="0" smtClean="0"/>
              <a:t> </a:t>
            </a:r>
            <a:r>
              <a:rPr lang="en-US" sz="1800" i="1" dirty="0" smtClean="0">
                <a:solidFill>
                  <a:srgbClr val="C00000"/>
                </a:solidFill>
              </a:rPr>
              <a:t>(Erika </a:t>
            </a:r>
            <a:r>
              <a:rPr lang="en-US" sz="1800" i="1" dirty="0" err="1" smtClean="0">
                <a:solidFill>
                  <a:srgbClr val="C00000"/>
                </a:solidFill>
              </a:rPr>
              <a:t>Szewczyk</a:t>
            </a:r>
            <a:r>
              <a:rPr lang="en-US" sz="1800" i="1" dirty="0">
                <a:solidFill>
                  <a:srgbClr val="C00000"/>
                </a:solidFill>
              </a:rPr>
              <a:t>, </a:t>
            </a:r>
            <a:r>
              <a:rPr lang="en-US" sz="1800" i="1" dirty="0" smtClean="0">
                <a:solidFill>
                  <a:srgbClr val="C00000"/>
                </a:solidFill>
              </a:rPr>
              <a:t>Jenn Glassman, Heather </a:t>
            </a:r>
            <a:r>
              <a:rPr lang="en-US" sz="1800" i="1" dirty="0" err="1" smtClean="0">
                <a:solidFill>
                  <a:srgbClr val="C00000"/>
                </a:solidFill>
              </a:rPr>
              <a:t>Vinograd</a:t>
            </a:r>
            <a:r>
              <a:rPr lang="en-US" sz="1800" i="1" dirty="0" smtClean="0">
                <a:solidFill>
                  <a:srgbClr val="C00000"/>
                </a:solidFill>
              </a:rPr>
              <a:t>)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General Accounting </a:t>
            </a:r>
            <a:r>
              <a:rPr lang="en-US" sz="1800" i="1" dirty="0" smtClean="0">
                <a:solidFill>
                  <a:srgbClr val="C00000"/>
                </a:solidFill>
              </a:rPr>
              <a:t>(Steve </a:t>
            </a:r>
            <a:r>
              <a:rPr lang="en-US" sz="1800" i="1" dirty="0" err="1" smtClean="0">
                <a:solidFill>
                  <a:srgbClr val="C00000"/>
                </a:solidFill>
              </a:rPr>
              <a:t>Ste</a:t>
            </a:r>
            <a:r>
              <a:rPr lang="en-US" sz="1800" i="1" dirty="0" smtClean="0">
                <a:solidFill>
                  <a:srgbClr val="C00000"/>
                </a:solidFill>
              </a:rPr>
              <a:t> Marie, Jamie Nickel, Arlynn Renslow, Elliott Kim, Lynette Essey)</a:t>
            </a:r>
            <a:br>
              <a:rPr lang="en-US" sz="1800" i="1" dirty="0" smtClean="0">
                <a:solidFill>
                  <a:srgbClr val="C00000"/>
                </a:solidFill>
              </a:rPr>
            </a:br>
            <a:r>
              <a:rPr lang="en-US" sz="1800" dirty="0" smtClean="0"/>
              <a:t>CPO </a:t>
            </a:r>
            <a:r>
              <a:rPr lang="en-US" sz="1800" dirty="0" smtClean="0">
                <a:solidFill>
                  <a:srgbClr val="C00000"/>
                </a:solidFill>
              </a:rPr>
              <a:t>(Jeff Lawler, </a:t>
            </a:r>
            <a:r>
              <a:rPr lang="en-US" sz="1800" i="1" dirty="0" smtClean="0">
                <a:solidFill>
                  <a:srgbClr val="C00000"/>
                </a:solidFill>
              </a:rPr>
              <a:t>William Burnette)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/>
              <a:t>ITS </a:t>
            </a:r>
            <a:r>
              <a:rPr lang="en-US" sz="1800" i="1" dirty="0">
                <a:solidFill>
                  <a:srgbClr val="C00000"/>
                </a:solidFill>
              </a:rPr>
              <a:t>(Alison </a:t>
            </a:r>
            <a:r>
              <a:rPr lang="en-US" sz="1800" i="1" dirty="0" smtClean="0">
                <a:solidFill>
                  <a:srgbClr val="C00000"/>
                </a:solidFill>
              </a:rPr>
              <a:t>Kibble-Koshi, Bill Sweetman)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Payroll </a:t>
            </a:r>
            <a:r>
              <a:rPr lang="en-US" sz="1800" i="1" dirty="0" smtClean="0">
                <a:solidFill>
                  <a:srgbClr val="C00000"/>
                </a:solidFill>
              </a:rPr>
              <a:t>(Paul Rodriguez)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AMAS </a:t>
            </a:r>
            <a:r>
              <a:rPr lang="en-US" sz="1800" i="1" dirty="0" smtClean="0">
                <a:solidFill>
                  <a:srgbClr val="C00000"/>
                </a:solidFill>
              </a:rPr>
              <a:t>(Greg Buchanan)</a:t>
            </a:r>
            <a:r>
              <a:rPr lang="en-US" sz="1800" dirty="0" smtClean="0">
                <a:solidFill>
                  <a:srgbClr val="C00000"/>
                </a:solidFill>
              </a:rPr>
              <a:t/>
            </a:r>
            <a:br>
              <a:rPr lang="en-US" sz="1800" dirty="0" smtClean="0">
                <a:solidFill>
                  <a:srgbClr val="C00000"/>
                </a:solidFill>
              </a:rPr>
            </a:br>
            <a:r>
              <a:rPr lang="en-US" sz="1800" dirty="0" smtClean="0"/>
              <a:t>Housing &amp; Dining </a:t>
            </a:r>
            <a:r>
              <a:rPr lang="en-US" sz="1800" i="1" dirty="0" smtClean="0">
                <a:solidFill>
                  <a:srgbClr val="C00000"/>
                </a:solidFill>
              </a:rPr>
              <a:t>(Erwin Sandan)</a:t>
            </a:r>
            <a:br>
              <a:rPr lang="en-US" sz="1800" i="1" dirty="0" smtClean="0">
                <a:solidFill>
                  <a:srgbClr val="C00000"/>
                </a:solidFill>
              </a:rPr>
            </a:br>
            <a:r>
              <a:rPr lang="en-US" sz="1800" dirty="0" smtClean="0"/>
              <a:t>UCI Health </a:t>
            </a:r>
            <a:r>
              <a:rPr lang="en-US" sz="1800" i="1" dirty="0" smtClean="0">
                <a:solidFill>
                  <a:srgbClr val="C00000"/>
                </a:solidFill>
              </a:rPr>
              <a:t>(Neil Myers, UCI Health Controller)</a:t>
            </a:r>
            <a:r>
              <a:rPr lang="en-US" sz="1800" i="1" dirty="0">
                <a:solidFill>
                  <a:srgbClr val="C00000"/>
                </a:solidFill>
              </a:rPr>
              <a:t/>
            </a:r>
            <a:br>
              <a:rPr lang="en-US" sz="1800" i="1" dirty="0">
                <a:solidFill>
                  <a:srgbClr val="C00000"/>
                </a:solidFill>
              </a:rPr>
            </a:br>
            <a:r>
              <a:rPr lang="en-US" sz="1800" dirty="0" smtClean="0"/>
              <a:t>FAO </a:t>
            </a:r>
            <a:r>
              <a:rPr lang="en-US" sz="1800" i="1" dirty="0" smtClean="0">
                <a:solidFill>
                  <a:srgbClr val="C00000"/>
                </a:solidFill>
              </a:rPr>
              <a:t>(</a:t>
            </a:r>
            <a:r>
              <a:rPr lang="en-US" sz="1800" i="1" dirty="0" err="1" smtClean="0">
                <a:solidFill>
                  <a:srgbClr val="C00000"/>
                </a:solidFill>
              </a:rPr>
              <a:t>Deston</a:t>
            </a:r>
            <a:r>
              <a:rPr lang="en-US" sz="1800" i="1" dirty="0" smtClean="0">
                <a:solidFill>
                  <a:srgbClr val="C00000"/>
                </a:solidFill>
              </a:rPr>
              <a:t> </a:t>
            </a:r>
            <a:r>
              <a:rPr lang="en-US" sz="1800" i="1" dirty="0" smtClean="0">
                <a:solidFill>
                  <a:srgbClr val="C00000"/>
                </a:solidFill>
              </a:rPr>
              <a:t>Halverson)</a:t>
            </a:r>
          </a:p>
        </p:txBody>
      </p:sp>
    </p:spTree>
    <p:extLst>
      <p:ext uri="{BB962C8B-B14F-4D97-AF65-F5344CB8AC3E}">
        <p14:creationId xmlns:p14="http://schemas.microsoft.com/office/powerpoint/2010/main" val="158801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Guiding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The CoA </a:t>
            </a:r>
            <a:r>
              <a:rPr lang="en-US" dirty="0"/>
              <a:t>should meet ongoing needs and accommodate </a:t>
            </a:r>
            <a:r>
              <a:rPr lang="en-US" dirty="0" smtClean="0"/>
              <a:t>growth </a:t>
            </a:r>
            <a:r>
              <a:rPr lang="en-US" dirty="0"/>
              <a:t>and changing business requirements.</a:t>
            </a:r>
          </a:p>
          <a:p>
            <a:pPr lvl="0"/>
            <a:r>
              <a:rPr lang="en-US" dirty="0"/>
              <a:t>Participants </a:t>
            </a:r>
            <a:r>
              <a:rPr lang="en-US" dirty="0" smtClean="0"/>
              <a:t>in the working group should </a:t>
            </a:r>
            <a:r>
              <a:rPr lang="en-US" dirty="0"/>
              <a:t>be open to new, innovative ways of doing business.</a:t>
            </a:r>
          </a:p>
          <a:p>
            <a:pPr lvl="0"/>
            <a:r>
              <a:rPr lang="en-US" dirty="0"/>
              <a:t>The </a:t>
            </a:r>
            <a:r>
              <a:rPr lang="en-US" dirty="0" smtClean="0"/>
              <a:t>CoA </a:t>
            </a:r>
            <a:r>
              <a:rPr lang="en-US" dirty="0"/>
              <a:t>should serve the needs of </a:t>
            </a:r>
            <a:r>
              <a:rPr lang="en-US" dirty="0" smtClean="0"/>
              <a:t>leadership and stakeholders </a:t>
            </a:r>
            <a:r>
              <a:rPr lang="en-US" dirty="0"/>
              <a:t>as the common language used in all financial management processes and IT systems used </a:t>
            </a:r>
            <a:r>
              <a:rPr lang="en-US" dirty="0" smtClean="0"/>
              <a:t>by the campus </a:t>
            </a:r>
            <a:r>
              <a:rPr lang="en-US" dirty="0"/>
              <a:t>and M</a:t>
            </a:r>
            <a:r>
              <a:rPr lang="en-US" dirty="0" smtClean="0"/>
              <a:t>edical </a:t>
            </a:r>
            <a:r>
              <a:rPr lang="en-US" dirty="0"/>
              <a:t>C</a:t>
            </a:r>
            <a:r>
              <a:rPr lang="en-US" dirty="0" smtClean="0"/>
              <a:t>enter.</a:t>
            </a:r>
            <a:endParaRPr lang="en-US" dirty="0"/>
          </a:p>
          <a:p>
            <a:pPr lvl="0"/>
            <a:r>
              <a:rPr lang="en-US" dirty="0"/>
              <a:t>The </a:t>
            </a:r>
            <a:r>
              <a:rPr lang="en-US" dirty="0" smtClean="0"/>
              <a:t>CoA </a:t>
            </a:r>
            <a:r>
              <a:rPr lang="en-US" dirty="0"/>
              <a:t>should be simple, intuitive, and easy to comprehend.</a:t>
            </a:r>
          </a:p>
          <a:p>
            <a:pPr lvl="0"/>
            <a:r>
              <a:rPr lang="en-US" dirty="0"/>
              <a:t>Each segment should have a single use with a clear and consistent definition.</a:t>
            </a:r>
          </a:p>
          <a:p>
            <a:pPr lvl="0"/>
            <a:r>
              <a:rPr lang="en-US" dirty="0"/>
              <a:t>Use of the </a:t>
            </a:r>
            <a:r>
              <a:rPr lang="en-US" dirty="0" smtClean="0"/>
              <a:t>CoA </a:t>
            </a:r>
            <a:r>
              <a:rPr lang="en-US" dirty="0"/>
              <a:t>values should be supported </a:t>
            </a:r>
            <a:r>
              <a:rPr lang="en-US" dirty="0" smtClean="0"/>
              <a:t>with </a:t>
            </a:r>
            <a:r>
              <a:rPr lang="en-US" dirty="0"/>
              <a:t>robust guidelines, communications, and documentation.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26275" y="6311900"/>
            <a:ext cx="66086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Common Chart of Accounts Final Report University of California March 26th, 2014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2947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Guiding Principles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The CoA </a:t>
            </a:r>
            <a:r>
              <a:rPr lang="en-US" dirty="0"/>
              <a:t>should capture transactional level data that, when combined with CoA segment attributes and data from subsidiary systems, is sufficient to support campus, medical center, and system-wide financial and budgetary analysis and statutory </a:t>
            </a:r>
            <a:r>
              <a:rPr lang="en-US" dirty="0" smtClean="0"/>
              <a:t>(i.e</a:t>
            </a:r>
            <a:r>
              <a:rPr lang="en-US" dirty="0"/>
              <a:t>., OSHPD), financial, and management reporting needs.</a:t>
            </a:r>
          </a:p>
          <a:p>
            <a:pPr lvl="0"/>
            <a:r>
              <a:rPr lang="en-US" dirty="0"/>
              <a:t>The </a:t>
            </a:r>
            <a:r>
              <a:rPr lang="en-US" dirty="0" smtClean="0"/>
              <a:t>CoA </a:t>
            </a:r>
            <a:r>
              <a:rPr lang="en-US" dirty="0"/>
              <a:t>should be designed such that </a:t>
            </a:r>
            <a:r>
              <a:rPr lang="en-US" dirty="0" smtClean="0"/>
              <a:t>departments can </a:t>
            </a:r>
            <a:r>
              <a:rPr lang="en-US" dirty="0"/>
              <a:t>record transactions </a:t>
            </a:r>
            <a:r>
              <a:rPr lang="en-US" dirty="0" smtClean="0"/>
              <a:t>and collect consistent and complete </a:t>
            </a:r>
            <a:r>
              <a:rPr lang="en-US" dirty="0"/>
              <a:t>financial information at any organizational level.</a:t>
            </a:r>
          </a:p>
          <a:p>
            <a:pPr lvl="0"/>
            <a:r>
              <a:rPr lang="en-US" dirty="0" smtClean="0"/>
              <a:t>The CoA </a:t>
            </a:r>
            <a:r>
              <a:rPr lang="en-US" dirty="0"/>
              <a:t>should not be designed for a specific financial application, nor should its design be limited by </a:t>
            </a:r>
            <a:r>
              <a:rPr lang="en-US" dirty="0" smtClean="0"/>
              <a:t>currently available capabilities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The </a:t>
            </a:r>
            <a:r>
              <a:rPr lang="en-US" dirty="0" smtClean="0"/>
              <a:t>CoA </a:t>
            </a:r>
            <a:r>
              <a:rPr lang="en-US" dirty="0"/>
              <a:t>design should be based on best practices and facilitate comparisons to peer institutions.</a:t>
            </a:r>
          </a:p>
          <a:p>
            <a:pPr lvl="0"/>
            <a:r>
              <a:rPr lang="en-US" dirty="0"/>
              <a:t>The </a:t>
            </a:r>
            <a:r>
              <a:rPr lang="en-US" dirty="0" smtClean="0"/>
              <a:t>CoA </a:t>
            </a:r>
            <a:r>
              <a:rPr lang="en-US" dirty="0"/>
              <a:t>structure should focus on long-term </a:t>
            </a:r>
            <a:r>
              <a:rPr lang="en-US" dirty="0" smtClean="0"/>
              <a:t>needs.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26275" y="6311900"/>
            <a:ext cx="66086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Source: Common Chart of Accounts Final Report University of California March 26th, 2014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3726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5309" y="95003"/>
            <a:ext cx="10836259" cy="5855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57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865" y="464962"/>
            <a:ext cx="11047759" cy="5712001"/>
          </a:xfrm>
        </p:spPr>
      </p:pic>
    </p:spTree>
    <p:extLst>
      <p:ext uri="{BB962C8B-B14F-4D97-AF65-F5344CB8AC3E}">
        <p14:creationId xmlns:p14="http://schemas.microsoft.com/office/powerpoint/2010/main" val="3261752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</TotalTime>
  <Words>800</Words>
  <Application>Microsoft Office PowerPoint</Application>
  <PresentationFormat>Widescreen</PresentationFormat>
  <Paragraphs>128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UC San Diego Workgroup</vt:lpstr>
      <vt:lpstr>Chart of Accounts Overview</vt:lpstr>
      <vt:lpstr>UC Common Chart of Accounts</vt:lpstr>
      <vt:lpstr>UC San Diego Chart of Account Project Goals</vt:lpstr>
      <vt:lpstr>UC San Diego CCoA Workgroup Members</vt:lpstr>
      <vt:lpstr>Guiding Principles</vt:lpstr>
      <vt:lpstr>Guiding Principles (cont’d)</vt:lpstr>
      <vt:lpstr>PowerPoint Presentation</vt:lpstr>
      <vt:lpstr>PowerPoint Presentation</vt:lpstr>
      <vt:lpstr>CoA Design Timeline</vt:lpstr>
      <vt:lpstr>UC San Diego CoA Sponsors</vt:lpstr>
      <vt:lpstr>CoA Implementation in ESR</vt:lpstr>
      <vt:lpstr>Questions?</vt:lpstr>
      <vt:lpstr>PowerPoint Presentation</vt:lpstr>
    </vt:vector>
  </TitlesOfParts>
  <Company>Business and Financial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McCarroll</dc:creator>
  <cp:lastModifiedBy>Bill McCarroll</cp:lastModifiedBy>
  <cp:revision>54</cp:revision>
  <dcterms:created xsi:type="dcterms:W3CDTF">2017-09-25T20:38:13Z</dcterms:created>
  <dcterms:modified xsi:type="dcterms:W3CDTF">2017-11-17T21:19:12Z</dcterms:modified>
</cp:coreProperties>
</file>