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8" r:id="rId2"/>
    <p:sldId id="262" r:id="rId3"/>
    <p:sldId id="263" r:id="rId4"/>
    <p:sldId id="265" r:id="rId5"/>
    <p:sldId id="267" r:id="rId6"/>
    <p:sldId id="266" r:id="rId7"/>
    <p:sldId id="268" r:id="rId8"/>
    <p:sldId id="269" r:id="rId9"/>
    <p:sldId id="270" r:id="rId10"/>
    <p:sldId id="272" r:id="rId11"/>
    <p:sldId id="271" r:id="rId12"/>
    <p:sldId id="27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535108-6E12-41C3-AF78-DB72E6653475}" type="datetimeFigureOut">
              <a:rPr lang="en-US" smtClean="0"/>
              <a:t>4/16/2019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AEE988-7C8F-4A48-95FD-32CBD8E1176E}" type="slidenum">
              <a:rPr lang="en-US" smtClean="0"/>
              <a:t>‹#›</a:t>
            </a:fld>
            <a:endParaRPr lang="en-US"/>
          </a:p>
        </p:txBody>
      </p:sp>
    </p:spTree>
    <p:extLst>
      <p:ext uri="{BB962C8B-B14F-4D97-AF65-F5344CB8AC3E}">
        <p14:creationId xmlns:p14="http://schemas.microsoft.com/office/powerpoint/2010/main" val="32244532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BB53C-29C2-4838-AA37-266F9D636DBC}" type="datetimeFigureOut">
              <a:rPr lang="en-US" smtClean="0"/>
              <a:t>4/16/2019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4F2CF-A3F7-4237-A9F1-1A0612E19D5C}" type="slidenum">
              <a:rPr lang="en-US" smtClean="0"/>
              <a:t>‹#›</a:t>
            </a:fld>
            <a:endParaRPr lang="en-US"/>
          </a:p>
        </p:txBody>
      </p:sp>
    </p:spTree>
    <p:extLst>
      <p:ext uri="{BB962C8B-B14F-4D97-AF65-F5344CB8AC3E}">
        <p14:creationId xmlns:p14="http://schemas.microsoft.com/office/powerpoint/2010/main" val="39882789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the Master Title Style</a:t>
            </a:r>
          </a:p>
        </p:txBody>
      </p:sp>
      <p:pic>
        <p:nvPicPr>
          <p:cNvPr id="12" name="Picture 11"/>
          <p:cNvPicPr>
            <a:picLocks noChangeAspect="1"/>
          </p:cNvPicPr>
          <p:nvPr userDrawn="1"/>
        </p:nvPicPr>
        <p:blipFill rotWithShape="1">
          <a:blip r:embed="rId2"/>
          <a:srcRect t="66070" b="4524"/>
          <a:stretch/>
        </p:blipFill>
        <p:spPr>
          <a:xfrm>
            <a:off x="1094539" y="2794000"/>
            <a:ext cx="6940326" cy="1295760"/>
          </a:xfrm>
          <a:prstGeom prst="rect">
            <a:avLst/>
          </a:prstGeom>
        </p:spPr>
      </p:pic>
      <p:pic>
        <p:nvPicPr>
          <p:cNvPr id="13" name="Picture 12"/>
          <p:cNvPicPr>
            <a:picLocks noChangeAspect="1"/>
          </p:cNvPicPr>
          <p:nvPr userDrawn="1"/>
        </p:nvPicPr>
        <p:blipFill rotWithShape="1">
          <a:blip r:embed="rId2"/>
          <a:srcRect t="7491" b="42576"/>
          <a:stretch/>
        </p:blipFill>
        <p:spPr>
          <a:xfrm>
            <a:off x="1094539" y="563813"/>
            <a:ext cx="6940326" cy="2200289"/>
          </a:xfrm>
          <a:prstGeom prst="rect">
            <a:avLst/>
          </a:prstGeom>
        </p:spPr>
      </p:pic>
    </p:spTree>
    <p:extLst>
      <p:ext uri="{BB962C8B-B14F-4D97-AF65-F5344CB8AC3E}">
        <p14:creationId xmlns:p14="http://schemas.microsoft.com/office/powerpoint/2010/main" val="404166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the Master Title Style</a:t>
            </a:r>
          </a:p>
        </p:txBody>
      </p:sp>
      <p:pic>
        <p:nvPicPr>
          <p:cNvPr id="13" name="Picture 12"/>
          <p:cNvPicPr>
            <a:picLocks/>
          </p:cNvPicPr>
          <p:nvPr userDrawn="1"/>
        </p:nvPicPr>
        <p:blipFill rotWithShape="1">
          <a:blip r:embed="rId2"/>
          <a:srcRect l="17046" t="7491" r="17079" b="42576"/>
          <a:stretch/>
        </p:blipFill>
        <p:spPr>
          <a:xfrm>
            <a:off x="1207008" y="502920"/>
            <a:ext cx="6858000" cy="3054096"/>
          </a:xfrm>
          <a:prstGeom prst="rect">
            <a:avLst/>
          </a:prstGeom>
        </p:spPr>
      </p:pic>
    </p:spTree>
    <p:extLst>
      <p:ext uri="{BB962C8B-B14F-4D97-AF65-F5344CB8AC3E}">
        <p14:creationId xmlns:p14="http://schemas.microsoft.com/office/powerpoint/2010/main" val="394475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128407" y="504738"/>
            <a:ext cx="6858001" cy="3054096"/>
          </a:xfrm>
          <a:prstGeom prst="rect">
            <a:avLst/>
          </a:prstGeom>
        </p:spPr>
      </p:pic>
      <p:sp>
        <p:nvSpPr>
          <p:cNvPr id="8"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the Master Title Style</a:t>
            </a:r>
          </a:p>
        </p:txBody>
      </p:sp>
    </p:spTree>
    <p:extLst>
      <p:ext uri="{BB962C8B-B14F-4D97-AF65-F5344CB8AC3E}">
        <p14:creationId xmlns:p14="http://schemas.microsoft.com/office/powerpoint/2010/main" val="19663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28407" y="4119658"/>
            <a:ext cx="6858000" cy="914400"/>
          </a:xfrm>
        </p:spPr>
        <p:txBody>
          <a:bodyPr>
            <a:normAutofit/>
          </a:bodyPr>
          <a:lstStyle>
            <a:lvl1pPr marL="0" indent="0" algn="l">
              <a:buNone/>
              <a:defRPr sz="2100">
                <a:solidFill>
                  <a:schemeClr val="accent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the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570" y="502920"/>
            <a:ext cx="6848889" cy="3054096"/>
          </a:xfrm>
          <a:prstGeom prst="rect">
            <a:avLst/>
          </a:prstGeom>
        </p:spPr>
      </p:pic>
    </p:spTree>
    <p:extLst>
      <p:ext uri="{BB962C8B-B14F-4D97-AF65-F5344CB8AC3E}">
        <p14:creationId xmlns:p14="http://schemas.microsoft.com/office/powerpoint/2010/main" val="183805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457200" y="6356351"/>
            <a:ext cx="3086100" cy="365125"/>
          </a:xfrm>
        </p:spPr>
        <p:txBody>
          <a:bodyPr/>
          <a:lstStyle/>
          <a:p>
            <a:endParaRPr lang="en-US" dirty="0"/>
          </a:p>
        </p:txBody>
      </p:sp>
      <p:sp>
        <p:nvSpPr>
          <p:cNvPr id="18" name="Title 1"/>
          <p:cNvSpPr>
            <a:spLocks noGrp="1"/>
          </p:cNvSpPr>
          <p:nvPr>
            <p:ph type="title"/>
          </p:nvPr>
        </p:nvSpPr>
        <p:spPr>
          <a:xfrm>
            <a:off x="457200" y="293179"/>
            <a:ext cx="8229600" cy="958432"/>
          </a:xfrm>
        </p:spPr>
        <p:txBody>
          <a:bodyPr/>
          <a:lstStyle>
            <a:lvl1pPr>
              <a:defRPr>
                <a:solidFill>
                  <a:schemeClr val="tx2"/>
                </a:solidFill>
              </a:defRPr>
            </a:lvl1pPr>
          </a:lstStyle>
          <a:p>
            <a:endParaRPr lang="en-US" dirty="0"/>
          </a:p>
        </p:txBody>
      </p:sp>
      <p:sp>
        <p:nvSpPr>
          <p:cNvPr id="19" name="Text Placeholder 2"/>
          <p:cNvSpPr>
            <a:spLocks noGrp="1"/>
          </p:cNvSpPr>
          <p:nvPr>
            <p:ph type="body" idx="1" hasCustomPrompt="1"/>
          </p:nvPr>
        </p:nvSpPr>
        <p:spPr>
          <a:xfrm>
            <a:off x="457200" y="1518336"/>
            <a:ext cx="4040188"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 </a:t>
            </a:r>
          </a:p>
        </p:txBody>
      </p:sp>
      <p:sp>
        <p:nvSpPr>
          <p:cNvPr id="20" name="Content Placeholder 3"/>
          <p:cNvSpPr>
            <a:spLocks noGrp="1"/>
          </p:cNvSpPr>
          <p:nvPr>
            <p:ph sz="half" idx="2" hasCustomPrompt="1"/>
          </p:nvPr>
        </p:nvSpPr>
        <p:spPr>
          <a:xfrm>
            <a:off x="457200" y="2128490"/>
            <a:ext cx="4040188" cy="3549681"/>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3" hasCustomPrompt="1"/>
          </p:nvPr>
        </p:nvSpPr>
        <p:spPr>
          <a:xfrm>
            <a:off x="4645026" y="1521509"/>
            <a:ext cx="4041775"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 </a:t>
            </a:r>
          </a:p>
        </p:txBody>
      </p:sp>
      <p:sp>
        <p:nvSpPr>
          <p:cNvPr id="22" name="Content Placeholder 5"/>
          <p:cNvSpPr>
            <a:spLocks noGrp="1"/>
          </p:cNvSpPr>
          <p:nvPr>
            <p:ph sz="quarter" idx="4" hasCustomPrompt="1"/>
          </p:nvPr>
        </p:nvSpPr>
        <p:spPr>
          <a:xfrm>
            <a:off x="4645026" y="2128489"/>
            <a:ext cx="4041775" cy="3549680"/>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Line 19"/>
          <p:cNvSpPr>
            <a:spLocks noChangeShapeType="1"/>
          </p:cNvSpPr>
          <p:nvPr userDrawn="1"/>
        </p:nvSpPr>
        <p:spPr bwMode="auto">
          <a:xfrm>
            <a:off x="457202" y="1325563"/>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350" dirty="0">
              <a:ln>
                <a:solidFill>
                  <a:schemeClr val="tx1">
                    <a:lumMod val="75000"/>
                    <a:lumOff val="25000"/>
                  </a:schemeClr>
                </a:solidFill>
              </a:ln>
              <a:ea typeface="+mn-ea"/>
            </a:endParaRPr>
          </a:p>
        </p:txBody>
      </p:sp>
    </p:spTree>
    <p:extLst>
      <p:ext uri="{BB962C8B-B14F-4D97-AF65-F5344CB8AC3E}">
        <p14:creationId xmlns:p14="http://schemas.microsoft.com/office/powerpoint/2010/main" val="428550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a:xfrm>
            <a:off x="457200" y="6356351"/>
            <a:ext cx="3086100" cy="365125"/>
          </a:xfrm>
        </p:spPr>
        <p:txBody>
          <a:bodyPr/>
          <a:lstStyle/>
          <a:p>
            <a:endParaRPr lang="en-US" dirty="0"/>
          </a:p>
        </p:txBody>
      </p:sp>
      <p:sp>
        <p:nvSpPr>
          <p:cNvPr id="18" name="Title 1"/>
          <p:cNvSpPr>
            <a:spLocks noGrp="1"/>
          </p:cNvSpPr>
          <p:nvPr>
            <p:ph type="title"/>
          </p:nvPr>
        </p:nvSpPr>
        <p:spPr>
          <a:xfrm>
            <a:off x="457200" y="293179"/>
            <a:ext cx="8229600" cy="958432"/>
          </a:xfrm>
        </p:spPr>
        <p:txBody>
          <a:bodyPr/>
          <a:lstStyle>
            <a:lvl1pPr>
              <a:defRPr>
                <a:solidFill>
                  <a:schemeClr val="tx2"/>
                </a:solidFill>
              </a:defRPr>
            </a:lvl1pPr>
          </a:lstStyle>
          <a:p>
            <a:endParaRPr lang="en-US" dirty="0"/>
          </a:p>
        </p:txBody>
      </p:sp>
      <p:sp>
        <p:nvSpPr>
          <p:cNvPr id="24" name="Line 19"/>
          <p:cNvSpPr>
            <a:spLocks noChangeShapeType="1"/>
          </p:cNvSpPr>
          <p:nvPr userDrawn="1"/>
        </p:nvSpPr>
        <p:spPr bwMode="auto">
          <a:xfrm>
            <a:off x="457202" y="1325563"/>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350" dirty="0">
              <a:ln>
                <a:solidFill>
                  <a:schemeClr val="tx1">
                    <a:lumMod val="75000"/>
                    <a:lumOff val="25000"/>
                  </a:schemeClr>
                </a:solidFill>
              </a:ln>
              <a:ea typeface="+mn-ea"/>
            </a:endParaRPr>
          </a:p>
        </p:txBody>
      </p:sp>
      <p:sp>
        <p:nvSpPr>
          <p:cNvPr id="9" name="Text Placeholder 2"/>
          <p:cNvSpPr>
            <a:spLocks noGrp="1"/>
          </p:cNvSpPr>
          <p:nvPr>
            <p:ph type="body" idx="1" hasCustomPrompt="1"/>
          </p:nvPr>
        </p:nvSpPr>
        <p:spPr>
          <a:xfrm>
            <a:off x="457200" y="1518336"/>
            <a:ext cx="8229600" cy="561147"/>
          </a:xfrm>
        </p:spPr>
        <p:txBody>
          <a:bodyPr anchor="ctr" anchorCtr="0">
            <a:normAutofit/>
          </a:bodyPr>
          <a:lstStyle>
            <a:lvl1pPr marL="0" indent="0">
              <a:buNone/>
              <a:defRPr sz="165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 </a:t>
            </a:r>
          </a:p>
        </p:txBody>
      </p:sp>
      <p:sp>
        <p:nvSpPr>
          <p:cNvPr id="10" name="Content Placeholder 3"/>
          <p:cNvSpPr>
            <a:spLocks noGrp="1"/>
          </p:cNvSpPr>
          <p:nvPr>
            <p:ph sz="half" idx="2" hasCustomPrompt="1"/>
          </p:nvPr>
        </p:nvSpPr>
        <p:spPr>
          <a:xfrm>
            <a:off x="457200" y="2128490"/>
            <a:ext cx="8229600" cy="3549681"/>
          </a:xfrm>
        </p:spPr>
        <p:txBody>
          <a:bodyPr/>
          <a:lstStyle>
            <a:lvl1pPr>
              <a:buClrTx/>
              <a:defRPr sz="1500">
                <a:solidFill>
                  <a:schemeClr val="tx1">
                    <a:lumMod val="75000"/>
                    <a:lumOff val="25000"/>
                  </a:schemeClr>
                </a:solidFill>
              </a:defRPr>
            </a:lvl1pPr>
            <a:lvl2pPr marL="557213" indent="-214313">
              <a:buClrTx/>
              <a:buFont typeface="Arial"/>
              <a:buChar char="•"/>
              <a:defRPr sz="1350">
                <a:solidFill>
                  <a:schemeClr val="bg2">
                    <a:lumMod val="50000"/>
                  </a:schemeClr>
                </a:solidFill>
              </a:defRPr>
            </a:lvl2pPr>
            <a:lvl3pPr>
              <a:buClrTx/>
              <a:defRPr sz="1200">
                <a:solidFill>
                  <a:schemeClr val="accent2"/>
                </a:solidFill>
              </a:defRPr>
            </a:lvl3pPr>
            <a:lvl4pPr marL="1200150" indent="-171450">
              <a:buFont typeface="Arial"/>
              <a:buChar char="•"/>
              <a:defRPr sz="1050">
                <a:solidFill>
                  <a:schemeClr val="tx1">
                    <a:lumMod val="75000"/>
                    <a:lumOff val="25000"/>
                  </a:schemeClr>
                </a:solidFill>
              </a:defRPr>
            </a:lvl4pPr>
            <a:lvl5pPr marL="1543050" indent="-171450">
              <a:buFont typeface="Arial"/>
              <a:buChar char="•"/>
              <a:defRPr sz="1050">
                <a:solidFill>
                  <a:schemeClr val="tx1">
                    <a:lumMod val="75000"/>
                    <a:lumOff val="25000"/>
                  </a:schemeClr>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96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EEE07-AF96-4601-BBA7-636A944FAA66}" type="datetimeFigureOut">
              <a:rPr lang="en-US" smtClean="0"/>
              <a:t>4/16/2019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2344D-FC5F-495E-A89B-026D4A597E81}" type="slidenum">
              <a:rPr lang="en-US" smtClean="0"/>
              <a:t>‹#›</a:t>
            </a:fld>
            <a:endParaRPr lang="en-US"/>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203017" y="6074002"/>
            <a:ext cx="1600200" cy="610719"/>
          </a:xfrm>
          <a:prstGeom prst="rect">
            <a:avLst/>
          </a:prstGeom>
        </p:spPr>
      </p:pic>
    </p:spTree>
    <p:extLst>
      <p:ext uri="{BB962C8B-B14F-4D97-AF65-F5344CB8AC3E}">
        <p14:creationId xmlns:p14="http://schemas.microsoft.com/office/powerpoint/2010/main" val="1647836823"/>
      </p:ext>
    </p:extLst>
  </p:cSld>
  <p:clrMap bg1="lt1" tx1="dk1" bg2="lt2" tx2="dk2" accent1="accent1" accent2="accent2" accent3="accent3" accent4="accent4" accent5="accent5" accent6="accent6" hlink="hlink" folHlink="folHlink"/>
  <p:sldLayoutIdLst>
    <p:sldLayoutId id="2147483656" r:id="rId1"/>
    <p:sldLayoutId id="2147483673" r:id="rId2"/>
    <p:sldLayoutId id="2147483659" r:id="rId3"/>
    <p:sldLayoutId id="2147483653" r:id="rId4"/>
    <p:sldLayoutId id="2147483654"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swarner@ucsd.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blink.ucsd.edu/buy-pay/payments/invoices/subrecipients.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blink.ucsd.edu/sponsor/ocga/staff-assignments.html" TargetMode="External"/><Relationship Id="rId3" Type="http://schemas.openxmlformats.org/officeDocument/2006/relationships/hyperlink" Target="mailto:UCSD-provided-svcs@ucsd.edu" TargetMode="External"/><Relationship Id="rId7" Type="http://schemas.openxmlformats.org/officeDocument/2006/relationships/hyperlink" Target="mailto:OCGAcontractsupport@ucsd.edu" TargetMode="External"/><Relationship Id="rId2" Type="http://schemas.openxmlformats.org/officeDocument/2006/relationships/hyperlink" Target="mailto:OCGAinfo@ucsd.edu" TargetMode="External"/><Relationship Id="rId1" Type="http://schemas.openxmlformats.org/officeDocument/2006/relationships/slideLayout" Target="../slideLayouts/slideLayout5.xml"/><Relationship Id="rId6" Type="http://schemas.openxmlformats.org/officeDocument/2006/relationships/hyperlink" Target="mailto:multicampusawards@ucsd.edu" TargetMode="External"/><Relationship Id="rId5" Type="http://schemas.openxmlformats.org/officeDocument/2006/relationships/hyperlink" Target="mailto:subawards@ucsd.edu" TargetMode="External"/><Relationship Id="rId4" Type="http://schemas.openxmlformats.org/officeDocument/2006/relationships/hyperlink" Target="mailto:MTAhelpdesk@ucsd.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blink.ucsd.edu/research/preparing-proposals/sponsors/industry/unfunded-request.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blink.ucsd.edu/finance/accounting/SS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8407" y="4119657"/>
            <a:ext cx="6858000" cy="1939397"/>
          </a:xfrm>
        </p:spPr>
        <p:txBody>
          <a:bodyPr>
            <a:normAutofit/>
          </a:bodyPr>
          <a:lstStyle/>
          <a:p>
            <a:r>
              <a:rPr lang="en-US" dirty="0"/>
              <a:t>OCGA Presentation - Academic Affairs Fiscal Contacts Meeting</a:t>
            </a:r>
          </a:p>
          <a:p>
            <a:r>
              <a:rPr lang="en-US" dirty="0"/>
              <a:t>Jeff Warner</a:t>
            </a:r>
          </a:p>
          <a:p>
            <a:r>
              <a:rPr lang="en-US" dirty="0"/>
              <a:t>Assistant Director</a:t>
            </a:r>
          </a:p>
          <a:p>
            <a:r>
              <a:rPr lang="en-US">
                <a:hlinkClick r:id="rId2"/>
              </a:rPr>
              <a:t>jswarner@ucsd.edu</a:t>
            </a:r>
            <a:r>
              <a:rPr lang="en-US"/>
              <a:t> </a:t>
            </a:r>
            <a:endParaRPr lang="en-US" dirty="0"/>
          </a:p>
        </p:txBody>
      </p:sp>
    </p:spTree>
    <p:extLst>
      <p:ext uri="{BB962C8B-B14F-4D97-AF65-F5344CB8AC3E}">
        <p14:creationId xmlns:p14="http://schemas.microsoft.com/office/powerpoint/2010/main" val="288155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Service Agreements	</a:t>
            </a:r>
          </a:p>
        </p:txBody>
      </p:sp>
      <p:sp>
        <p:nvSpPr>
          <p:cNvPr id="4" name="Content Placeholder 3"/>
          <p:cNvSpPr>
            <a:spLocks noGrp="1"/>
          </p:cNvSpPr>
          <p:nvPr>
            <p:ph sz="half" idx="2"/>
          </p:nvPr>
        </p:nvSpPr>
        <p:spPr>
          <a:xfrm>
            <a:off x="457200" y="1422400"/>
            <a:ext cx="8229600" cy="4913745"/>
          </a:xfrm>
        </p:spPr>
        <p:txBody>
          <a:bodyPr>
            <a:normAutofit/>
          </a:bodyPr>
          <a:lstStyle/>
          <a:p>
            <a:r>
              <a:rPr lang="en-US" sz="2150" dirty="0">
                <a:solidFill>
                  <a:schemeClr val="tx1"/>
                </a:solidFill>
              </a:rPr>
              <a:t>The operating fund is the accounting mechanism used to record operating costs, UC recharges and income.  </a:t>
            </a:r>
          </a:p>
          <a:p>
            <a:endParaRPr lang="en-US" sz="2150" dirty="0">
              <a:solidFill>
                <a:schemeClr val="tx1"/>
              </a:solidFill>
            </a:endParaRPr>
          </a:p>
          <a:p>
            <a:r>
              <a:rPr lang="en-US" sz="2150" dirty="0">
                <a:solidFill>
                  <a:schemeClr val="tx1"/>
                </a:solidFill>
              </a:rPr>
              <a:t>For sales to non-UC customers, a revenue account code will be established. A revenue account code is also referred to as an “income account” and generally is a 5 in front of the fund number. </a:t>
            </a:r>
          </a:p>
          <a:p>
            <a:endParaRPr lang="en-US" sz="2150" dirty="0">
              <a:solidFill>
                <a:schemeClr val="tx1"/>
              </a:solidFill>
            </a:endParaRPr>
          </a:p>
          <a:p>
            <a:r>
              <a:rPr lang="en-US" sz="2150" dirty="0">
                <a:solidFill>
                  <a:schemeClr val="tx1"/>
                </a:solidFill>
              </a:rPr>
              <a:t>Recharges are income received from charges for sales and services to campus departments or other UC campuses.  For University financial reporting, a recharge is considered to be cost redistribution.  Therefore, it appears as a credit in the expenditure account code 693900.</a:t>
            </a:r>
          </a:p>
        </p:txBody>
      </p:sp>
    </p:spTree>
    <p:extLst>
      <p:ext uri="{BB962C8B-B14F-4D97-AF65-F5344CB8AC3E}">
        <p14:creationId xmlns:p14="http://schemas.microsoft.com/office/powerpoint/2010/main" val="244685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a:t>
            </a:r>
            <a:r>
              <a:rPr lang="en-US" dirty="0" err="1"/>
              <a:t>Subrecipient</a:t>
            </a:r>
            <a:r>
              <a:rPr lang="en-US" dirty="0"/>
              <a:t> Monitoring	</a:t>
            </a:r>
          </a:p>
        </p:txBody>
      </p:sp>
      <p:sp>
        <p:nvSpPr>
          <p:cNvPr id="4" name="Content Placeholder 3"/>
          <p:cNvSpPr>
            <a:spLocks noGrp="1"/>
          </p:cNvSpPr>
          <p:nvPr>
            <p:ph sz="half" idx="2"/>
          </p:nvPr>
        </p:nvSpPr>
        <p:spPr>
          <a:xfrm>
            <a:off x="457200" y="1422400"/>
            <a:ext cx="8229600" cy="4913745"/>
          </a:xfrm>
        </p:spPr>
        <p:txBody>
          <a:bodyPr>
            <a:normAutofit lnSpcReduction="10000"/>
          </a:bodyPr>
          <a:lstStyle/>
          <a:p>
            <a:pPr marL="0" indent="0">
              <a:buNone/>
            </a:pPr>
            <a:r>
              <a:rPr lang="en-US" sz="2800" dirty="0">
                <a:solidFill>
                  <a:schemeClr val="tx1"/>
                </a:solidFill>
                <a:hlinkClick r:id="rId2"/>
              </a:rPr>
              <a:t>Paying Invoices From </a:t>
            </a:r>
            <a:r>
              <a:rPr lang="en-US" sz="2800" dirty="0" err="1">
                <a:solidFill>
                  <a:schemeClr val="tx1"/>
                </a:solidFill>
                <a:hlinkClick r:id="rId2"/>
              </a:rPr>
              <a:t>Subrecipients</a:t>
            </a:r>
            <a:endParaRPr lang="en-US" sz="2800" dirty="0">
              <a:solidFill>
                <a:schemeClr val="tx1"/>
              </a:solidFill>
            </a:endParaRPr>
          </a:p>
          <a:p>
            <a:r>
              <a:rPr lang="en-US" sz="2000" dirty="0">
                <a:solidFill>
                  <a:schemeClr val="tx1"/>
                </a:solidFill>
              </a:rPr>
              <a:t>The PI or designee should verify that the expenses are reasonable, allowable, applicable, within the parameters of the sub-award budget, and incurred during the award's performance period.</a:t>
            </a:r>
          </a:p>
          <a:p>
            <a:endParaRPr lang="en-US" sz="2000" dirty="0">
              <a:solidFill>
                <a:schemeClr val="tx1"/>
              </a:solidFill>
            </a:endParaRPr>
          </a:p>
          <a:p>
            <a:r>
              <a:rPr lang="en-US" sz="2000" dirty="0">
                <a:solidFill>
                  <a:schemeClr val="tx1"/>
                </a:solidFill>
              </a:rPr>
              <a:t>‘Invoice Approval’ indicates that the goods have been received and/or services have been rendered and the fund source is appropriate. </a:t>
            </a:r>
          </a:p>
          <a:p>
            <a:endParaRPr lang="en-US" sz="2000" dirty="0">
              <a:solidFill>
                <a:schemeClr val="tx1"/>
              </a:solidFill>
            </a:endParaRPr>
          </a:p>
          <a:p>
            <a:r>
              <a:rPr lang="en-US" sz="2000" dirty="0">
                <a:solidFill>
                  <a:schemeClr val="tx1"/>
                </a:solidFill>
              </a:rPr>
              <a:t>The ‘</a:t>
            </a:r>
            <a:r>
              <a:rPr lang="en-US" sz="2000" dirty="0" err="1">
                <a:solidFill>
                  <a:schemeClr val="tx1"/>
                </a:solidFill>
              </a:rPr>
              <a:t>Subrecipient</a:t>
            </a:r>
            <a:r>
              <a:rPr lang="en-US" sz="2000" dirty="0">
                <a:solidFill>
                  <a:schemeClr val="tx1"/>
                </a:solidFill>
              </a:rPr>
              <a:t> Monitoring Approval’ indicates that the costs are reasonable, allowable and allocable within the budget and period of performance. </a:t>
            </a:r>
          </a:p>
          <a:p>
            <a:endParaRPr lang="en-US" sz="2000" dirty="0">
              <a:solidFill>
                <a:schemeClr val="tx1"/>
              </a:solidFill>
            </a:endParaRPr>
          </a:p>
          <a:p>
            <a:r>
              <a:rPr lang="en-US" sz="2000" dirty="0">
                <a:solidFill>
                  <a:schemeClr val="tx1"/>
                </a:solidFill>
              </a:rPr>
              <a:t>When a </a:t>
            </a:r>
            <a:r>
              <a:rPr lang="en-US" sz="2000" dirty="0" err="1">
                <a:solidFill>
                  <a:schemeClr val="tx1"/>
                </a:solidFill>
              </a:rPr>
              <a:t>subrecipient</a:t>
            </a:r>
            <a:r>
              <a:rPr lang="en-US" sz="2000" dirty="0">
                <a:solidFill>
                  <a:schemeClr val="tx1"/>
                </a:solidFill>
              </a:rPr>
              <a:t> invoice is disputed by a department, the invoice document will route to IPPS-Accounts Payable. IPPS-Accounts Payable will notify OCGA’s Business Contracts team to assist with resolution.</a:t>
            </a:r>
          </a:p>
        </p:txBody>
      </p:sp>
    </p:spTree>
    <p:extLst>
      <p:ext uri="{BB962C8B-B14F-4D97-AF65-F5344CB8AC3E}">
        <p14:creationId xmlns:p14="http://schemas.microsoft.com/office/powerpoint/2010/main" val="343623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Communication	</a:t>
            </a:r>
          </a:p>
        </p:txBody>
      </p:sp>
      <p:sp>
        <p:nvSpPr>
          <p:cNvPr id="4" name="Content Placeholder 3"/>
          <p:cNvSpPr>
            <a:spLocks noGrp="1"/>
          </p:cNvSpPr>
          <p:nvPr>
            <p:ph sz="half" idx="2"/>
          </p:nvPr>
        </p:nvSpPr>
        <p:spPr>
          <a:xfrm>
            <a:off x="457200" y="1422400"/>
            <a:ext cx="8229600" cy="4913745"/>
          </a:xfrm>
        </p:spPr>
        <p:txBody>
          <a:bodyPr>
            <a:normAutofit/>
          </a:bodyPr>
          <a:lstStyle/>
          <a:p>
            <a:r>
              <a:rPr lang="en-US" sz="2400" dirty="0">
                <a:solidFill>
                  <a:schemeClr val="tx1"/>
                </a:solidFill>
              </a:rPr>
              <a:t>Please contact me if you have not signed up for the General Campus </a:t>
            </a:r>
            <a:r>
              <a:rPr lang="en-US" sz="2400" dirty="0" err="1">
                <a:solidFill>
                  <a:schemeClr val="tx1"/>
                </a:solidFill>
              </a:rPr>
              <a:t>listerv</a:t>
            </a:r>
            <a:r>
              <a:rPr lang="en-US" sz="2400" dirty="0">
                <a:solidFill>
                  <a:schemeClr val="tx1"/>
                </a:solidFill>
              </a:rPr>
              <a:t>. </a:t>
            </a:r>
          </a:p>
          <a:p>
            <a:endParaRPr lang="en-US" sz="2400" dirty="0">
              <a:solidFill>
                <a:schemeClr val="tx1"/>
              </a:solidFill>
            </a:endParaRPr>
          </a:p>
          <a:p>
            <a:r>
              <a:rPr lang="en-US" sz="2400" dirty="0">
                <a:solidFill>
                  <a:schemeClr val="tx1"/>
                </a:solidFill>
              </a:rPr>
              <a:t>The next OCGA Forum is April 30, 2019 from 9:00 – 10:00 a.m. in the Price Center East Forum Room on the 4th floor.</a:t>
            </a:r>
          </a:p>
          <a:p>
            <a:endParaRPr lang="en-US" sz="2400" dirty="0">
              <a:solidFill>
                <a:schemeClr val="tx1"/>
              </a:solidFill>
            </a:endParaRPr>
          </a:p>
          <a:p>
            <a:r>
              <a:rPr lang="en-US" sz="2400" dirty="0">
                <a:solidFill>
                  <a:schemeClr val="tx1"/>
                </a:solidFill>
              </a:rPr>
              <a:t>We are starting to plan our annual Open House. We will be announcing details soon. </a:t>
            </a:r>
          </a:p>
        </p:txBody>
      </p:sp>
    </p:spTree>
    <p:extLst>
      <p:ext uri="{BB962C8B-B14F-4D97-AF65-F5344CB8AC3E}">
        <p14:creationId xmlns:p14="http://schemas.microsoft.com/office/powerpoint/2010/main" val="2674371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Contact List	</a:t>
            </a:r>
          </a:p>
        </p:txBody>
      </p:sp>
      <p:sp>
        <p:nvSpPr>
          <p:cNvPr id="4" name="Content Placeholder 3"/>
          <p:cNvSpPr>
            <a:spLocks noGrp="1"/>
          </p:cNvSpPr>
          <p:nvPr>
            <p:ph sz="half" idx="2"/>
          </p:nvPr>
        </p:nvSpPr>
        <p:spPr>
          <a:xfrm>
            <a:off x="457200" y="1450109"/>
            <a:ext cx="8229600" cy="4664363"/>
          </a:xfrm>
        </p:spPr>
        <p:txBody>
          <a:bodyPr>
            <a:normAutofit lnSpcReduction="10000"/>
          </a:bodyPr>
          <a:lstStyle/>
          <a:p>
            <a:pPr marL="0" indent="0">
              <a:buNone/>
            </a:pPr>
            <a:r>
              <a:rPr lang="en-US" sz="2800" b="1" dirty="0"/>
              <a:t>Please contact us!</a:t>
            </a:r>
          </a:p>
          <a:p>
            <a:endParaRPr lang="en-US" sz="2000" dirty="0"/>
          </a:p>
          <a:p>
            <a:r>
              <a:rPr lang="en-US" sz="2400" dirty="0"/>
              <a:t>General Proposal &amp; Award Inquiries: </a:t>
            </a:r>
            <a:r>
              <a:rPr lang="en-US" sz="2400" dirty="0">
                <a:hlinkClick r:id="rId2"/>
              </a:rPr>
              <a:t>OCGAinfo@ucsd.edu</a:t>
            </a:r>
            <a:r>
              <a:rPr lang="en-US" sz="2400" dirty="0"/>
              <a:t> </a:t>
            </a:r>
          </a:p>
          <a:p>
            <a:r>
              <a:rPr lang="en-US" sz="2400" dirty="0"/>
              <a:t>Incoming Service Agreements*: </a:t>
            </a:r>
            <a:r>
              <a:rPr lang="en-US" sz="2400" dirty="0">
                <a:hlinkClick r:id="rId3"/>
              </a:rPr>
              <a:t>UCSD-provided-svcs@ucsd.edu</a:t>
            </a:r>
            <a:r>
              <a:rPr lang="en-US" sz="2400" dirty="0"/>
              <a:t> </a:t>
            </a:r>
          </a:p>
          <a:p>
            <a:r>
              <a:rPr lang="en-US" sz="2400" dirty="0"/>
              <a:t>Material Transfer Agreements: </a:t>
            </a:r>
            <a:r>
              <a:rPr lang="en-US" sz="2400" dirty="0">
                <a:hlinkClick r:id="rId4"/>
              </a:rPr>
              <a:t>MTAhelpdesk@ucsd.edu</a:t>
            </a:r>
            <a:r>
              <a:rPr lang="en-US" sz="2400" dirty="0"/>
              <a:t> </a:t>
            </a:r>
          </a:p>
          <a:p>
            <a:r>
              <a:rPr lang="en-US" sz="2400" dirty="0"/>
              <a:t>Outgoing </a:t>
            </a:r>
            <a:r>
              <a:rPr lang="en-US" sz="2400" dirty="0" err="1"/>
              <a:t>Subawards</a:t>
            </a:r>
            <a:r>
              <a:rPr lang="en-US" sz="2400" dirty="0"/>
              <a:t>*: </a:t>
            </a:r>
            <a:r>
              <a:rPr lang="en-US" sz="2400" dirty="0">
                <a:hlinkClick r:id="rId5"/>
              </a:rPr>
              <a:t>subawards@ucsd.edu</a:t>
            </a:r>
            <a:r>
              <a:rPr lang="en-US" sz="2400" dirty="0"/>
              <a:t> </a:t>
            </a:r>
          </a:p>
          <a:p>
            <a:r>
              <a:rPr lang="en-US" sz="2400" dirty="0"/>
              <a:t>Outgoing MCAs*: </a:t>
            </a:r>
            <a:r>
              <a:rPr lang="en-US" sz="2400" dirty="0">
                <a:hlinkClick r:id="rId6"/>
              </a:rPr>
              <a:t>multicampusawards@ucsd.edu</a:t>
            </a:r>
            <a:r>
              <a:rPr lang="en-US" sz="2400" dirty="0"/>
              <a:t> </a:t>
            </a:r>
          </a:p>
          <a:p>
            <a:r>
              <a:rPr lang="en-US" sz="2400" dirty="0"/>
              <a:t>Unfunded Agreements*: </a:t>
            </a:r>
            <a:r>
              <a:rPr lang="en-US" sz="2400" dirty="0">
                <a:hlinkClick r:id="rId7"/>
              </a:rPr>
              <a:t>OCGAcontractsupport@ucsd.edu</a:t>
            </a:r>
            <a:endParaRPr lang="en-US" sz="2400" dirty="0"/>
          </a:p>
          <a:p>
            <a:r>
              <a:rPr lang="en-US" sz="2400" dirty="0"/>
              <a:t>OCGA Staff Assignment Tool: </a:t>
            </a:r>
            <a:r>
              <a:rPr lang="en-US" sz="2400" dirty="0">
                <a:hlinkClick r:id="rId8"/>
              </a:rPr>
              <a:t>https://blink.ucsd.edu/sponsor/ocga/staff-assignments.html </a:t>
            </a:r>
            <a:endParaRPr lang="en-US" sz="2400" dirty="0"/>
          </a:p>
        </p:txBody>
      </p:sp>
    </p:spTree>
    <p:extLst>
      <p:ext uri="{BB962C8B-B14F-4D97-AF65-F5344CB8AC3E}">
        <p14:creationId xmlns:p14="http://schemas.microsoft.com/office/powerpoint/2010/main" val="152167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Department Model	</a:t>
            </a:r>
          </a:p>
        </p:txBody>
      </p:sp>
      <p:sp>
        <p:nvSpPr>
          <p:cNvPr id="4" name="Content Placeholder 3"/>
          <p:cNvSpPr>
            <a:spLocks noGrp="1"/>
          </p:cNvSpPr>
          <p:nvPr>
            <p:ph sz="half" idx="2"/>
          </p:nvPr>
        </p:nvSpPr>
        <p:spPr>
          <a:xfrm>
            <a:off x="457200" y="1450110"/>
            <a:ext cx="8229600" cy="4228062"/>
          </a:xfrm>
        </p:spPr>
        <p:txBody>
          <a:bodyPr>
            <a:noAutofit/>
          </a:bodyPr>
          <a:lstStyle/>
          <a:p>
            <a:r>
              <a:rPr lang="en-US" sz="1800" dirty="0">
                <a:solidFill>
                  <a:schemeClr val="tx1"/>
                </a:solidFill>
              </a:rPr>
              <a:t>The OCGA department model is a strategic partnership with our customers. We believe better customer service means being a partner and facilitating research. </a:t>
            </a:r>
          </a:p>
          <a:p>
            <a:pPr marL="0" indent="0">
              <a:buNone/>
            </a:pPr>
            <a:endParaRPr lang="en-US" sz="1800" dirty="0">
              <a:solidFill>
                <a:schemeClr val="tx1"/>
              </a:solidFill>
            </a:endParaRPr>
          </a:p>
          <a:p>
            <a:r>
              <a:rPr lang="en-US" sz="1800" dirty="0">
                <a:solidFill>
                  <a:schemeClr val="tx1"/>
                </a:solidFill>
              </a:rPr>
              <a:t>This approach is focused on delivering customer-centered research administration services to support your department. </a:t>
            </a:r>
          </a:p>
          <a:p>
            <a:endParaRPr lang="en-US" sz="1800" dirty="0">
              <a:solidFill>
                <a:schemeClr val="tx1"/>
              </a:solidFill>
            </a:endParaRPr>
          </a:p>
          <a:p>
            <a:r>
              <a:rPr lang="en-US" sz="1800" dirty="0">
                <a:solidFill>
                  <a:schemeClr val="tx1"/>
                </a:solidFill>
              </a:rPr>
              <a:t>We aim to simplify your interaction with us and increase our mutual engagement through a better understanding of your department’s research portfolio.</a:t>
            </a:r>
          </a:p>
          <a:p>
            <a:pPr marL="0" indent="0">
              <a:buNone/>
            </a:pPr>
            <a:endParaRPr lang="en-US" sz="1800" dirty="0">
              <a:solidFill>
                <a:schemeClr val="tx1"/>
              </a:solidFill>
            </a:endParaRPr>
          </a:p>
          <a:p>
            <a:r>
              <a:rPr lang="en-US" sz="1800" dirty="0">
                <a:solidFill>
                  <a:schemeClr val="tx1"/>
                </a:solidFill>
              </a:rPr>
              <a:t>Your OCGA Team comprises a Contract &amp; Grant (C&amp;G) Officer, a Senior Contract &amp; Grant Officer, and a Principal Contract &amp; Grant Officer. This structure enhances our ability to manage your research administration needs more effectively.</a:t>
            </a:r>
          </a:p>
          <a:p>
            <a:endParaRPr lang="en-US" sz="1800" dirty="0">
              <a:solidFill>
                <a:schemeClr val="tx1"/>
              </a:solidFill>
            </a:endParaRPr>
          </a:p>
          <a:p>
            <a:r>
              <a:rPr lang="en-US" sz="1800" dirty="0">
                <a:solidFill>
                  <a:schemeClr val="tx1"/>
                </a:solidFill>
              </a:rPr>
              <a:t>The launch of </a:t>
            </a:r>
            <a:r>
              <a:rPr lang="en-US" sz="1800" dirty="0" err="1">
                <a:solidFill>
                  <a:schemeClr val="tx1"/>
                </a:solidFill>
              </a:rPr>
              <a:t>Kuali</a:t>
            </a:r>
            <a:r>
              <a:rPr lang="en-US" sz="1800" dirty="0">
                <a:solidFill>
                  <a:schemeClr val="tx1"/>
                </a:solidFill>
              </a:rPr>
              <a:t> Research is not planned to affect the department model. </a:t>
            </a:r>
          </a:p>
        </p:txBody>
      </p:sp>
    </p:spTree>
    <p:extLst>
      <p:ext uri="{BB962C8B-B14F-4D97-AF65-F5344CB8AC3E}">
        <p14:creationId xmlns:p14="http://schemas.microsoft.com/office/powerpoint/2010/main" val="287560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Department Model	</a:t>
            </a:r>
          </a:p>
        </p:txBody>
      </p:sp>
      <p:pic>
        <p:nvPicPr>
          <p:cNvPr id="3" name="Picture 2"/>
          <p:cNvPicPr>
            <a:picLocks noChangeAspect="1"/>
          </p:cNvPicPr>
          <p:nvPr/>
        </p:nvPicPr>
        <p:blipFill>
          <a:blip r:embed="rId2"/>
          <a:stretch>
            <a:fillRect/>
          </a:stretch>
        </p:blipFill>
        <p:spPr>
          <a:xfrm>
            <a:off x="0" y="1509516"/>
            <a:ext cx="9006638" cy="4327865"/>
          </a:xfrm>
          <a:prstGeom prst="rect">
            <a:avLst/>
          </a:prstGeom>
        </p:spPr>
      </p:pic>
    </p:spTree>
    <p:extLst>
      <p:ext uri="{BB962C8B-B14F-4D97-AF65-F5344CB8AC3E}">
        <p14:creationId xmlns:p14="http://schemas.microsoft.com/office/powerpoint/2010/main" val="126226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Unfunded Agreements 	</a:t>
            </a:r>
          </a:p>
        </p:txBody>
      </p:sp>
      <p:sp>
        <p:nvSpPr>
          <p:cNvPr id="4" name="Content Placeholder 3"/>
          <p:cNvSpPr>
            <a:spLocks noGrp="1"/>
          </p:cNvSpPr>
          <p:nvPr>
            <p:ph sz="half" idx="2"/>
          </p:nvPr>
        </p:nvSpPr>
        <p:spPr>
          <a:xfrm>
            <a:off x="457200" y="1422400"/>
            <a:ext cx="8229600" cy="4913745"/>
          </a:xfrm>
        </p:spPr>
        <p:txBody>
          <a:bodyPr>
            <a:normAutofit/>
          </a:bodyPr>
          <a:lstStyle/>
          <a:p>
            <a:r>
              <a:rPr lang="en-US" sz="2400" b="1" dirty="0">
                <a:solidFill>
                  <a:schemeClr val="tx1"/>
                </a:solidFill>
              </a:rPr>
              <a:t>OCGA handles unfunded agreements for UCSD, including the following:</a:t>
            </a:r>
          </a:p>
          <a:p>
            <a:pPr lvl="1"/>
            <a:r>
              <a:rPr lang="en-US" sz="2400" b="1" dirty="0">
                <a:solidFill>
                  <a:schemeClr val="tx1"/>
                </a:solidFill>
              </a:rPr>
              <a:t>Confidential Disclosure/Non-Disclosure Agreements </a:t>
            </a:r>
            <a:r>
              <a:rPr lang="en-US" sz="2400" dirty="0">
                <a:solidFill>
                  <a:schemeClr val="tx1"/>
                </a:solidFill>
              </a:rPr>
              <a:t>(CDA/NDA) - intended to cover conversations that contain confidential and/or proprietary information from one or both parties and the terms control the disclosure, receipt, and use of the confidential or proprietary information. </a:t>
            </a:r>
          </a:p>
          <a:p>
            <a:pPr lvl="1"/>
            <a:r>
              <a:rPr lang="en-US" sz="2400" b="1" dirty="0">
                <a:solidFill>
                  <a:schemeClr val="tx1"/>
                </a:solidFill>
              </a:rPr>
              <a:t>Data Use Agreements </a:t>
            </a:r>
            <a:r>
              <a:rPr lang="en-US" sz="2400" dirty="0">
                <a:solidFill>
                  <a:schemeClr val="tx1"/>
                </a:solidFill>
              </a:rPr>
              <a:t>(DUA) -  contract for one party to provide access to, or transfer of, data or a data set to a UCSD principal investigator for research purposes. </a:t>
            </a:r>
          </a:p>
          <a:p>
            <a:pPr lvl="1"/>
            <a:r>
              <a:rPr lang="en-US" sz="2400" b="1" dirty="0">
                <a:solidFill>
                  <a:schemeClr val="tx1"/>
                </a:solidFill>
              </a:rPr>
              <a:t>Equipment Loan Agreement </a:t>
            </a:r>
            <a:r>
              <a:rPr lang="en-US" sz="2400" dirty="0">
                <a:solidFill>
                  <a:schemeClr val="tx1"/>
                </a:solidFill>
              </a:rPr>
              <a:t>(ELA) - an agreement between UCSD and another party that allows that party to loan one or more items of equipment to UCSD for research purposes. </a:t>
            </a:r>
          </a:p>
        </p:txBody>
      </p:sp>
    </p:spTree>
    <p:extLst>
      <p:ext uri="{BB962C8B-B14F-4D97-AF65-F5344CB8AC3E}">
        <p14:creationId xmlns:p14="http://schemas.microsoft.com/office/powerpoint/2010/main" val="171086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Unfunded Agreements 	</a:t>
            </a:r>
          </a:p>
        </p:txBody>
      </p:sp>
      <p:sp>
        <p:nvSpPr>
          <p:cNvPr id="4" name="Content Placeholder 3"/>
          <p:cNvSpPr>
            <a:spLocks noGrp="1"/>
          </p:cNvSpPr>
          <p:nvPr>
            <p:ph sz="half" idx="2"/>
          </p:nvPr>
        </p:nvSpPr>
        <p:spPr>
          <a:xfrm>
            <a:off x="457200" y="1422400"/>
            <a:ext cx="8229600" cy="4913745"/>
          </a:xfrm>
        </p:spPr>
        <p:txBody>
          <a:bodyPr>
            <a:normAutofit lnSpcReduction="10000"/>
          </a:bodyPr>
          <a:lstStyle/>
          <a:p>
            <a:r>
              <a:rPr lang="en-US" sz="2400" b="1" dirty="0">
                <a:solidFill>
                  <a:schemeClr val="tx1"/>
                </a:solidFill>
              </a:rPr>
              <a:t>OCGA handles unfunded agreements for UCSD, including the following:</a:t>
            </a:r>
          </a:p>
          <a:p>
            <a:pPr lvl="1"/>
            <a:r>
              <a:rPr lang="en-US" sz="2400" b="1" dirty="0">
                <a:solidFill>
                  <a:schemeClr val="tx1"/>
                </a:solidFill>
              </a:rPr>
              <a:t>Memorandum of Understanding </a:t>
            </a:r>
            <a:r>
              <a:rPr lang="en-US" sz="2400" dirty="0">
                <a:solidFill>
                  <a:schemeClr val="tx1"/>
                </a:solidFill>
              </a:rPr>
              <a:t>(MOU) – an agreement between two or more parties that functions as a more formal alternative to a verbal or "handshake" agreement, also called a Letter of Agreement. An MOU may or may not have the power of a binding contract.</a:t>
            </a:r>
          </a:p>
          <a:p>
            <a:pPr lvl="1"/>
            <a:r>
              <a:rPr lang="en-US" sz="2400" b="1" dirty="0">
                <a:solidFill>
                  <a:schemeClr val="tx1"/>
                </a:solidFill>
              </a:rPr>
              <a:t>Software Licensing Agreements </a:t>
            </a:r>
            <a:r>
              <a:rPr lang="en-US" sz="2400" dirty="0">
                <a:solidFill>
                  <a:schemeClr val="tx1"/>
                </a:solidFill>
              </a:rPr>
              <a:t>(SLA) - allows for an outside party to provide use of software to UCSD for research purposes, providing both parties mutual benefit from use of software by UCSD.</a:t>
            </a:r>
          </a:p>
          <a:p>
            <a:pPr lvl="1"/>
            <a:r>
              <a:rPr lang="en-US" sz="2400" b="1" dirty="0">
                <a:solidFill>
                  <a:schemeClr val="tx1"/>
                </a:solidFill>
              </a:rPr>
              <a:t>Teaming Agreement </a:t>
            </a:r>
            <a:r>
              <a:rPr lang="en-US" sz="2400" dirty="0">
                <a:solidFill>
                  <a:schemeClr val="tx1"/>
                </a:solidFill>
              </a:rPr>
              <a:t>(TA) - formally acknowledges the relationship and participation of two or more parties who are submitting a proposal for research funding to an outside sponsor, such as the Federal government</a:t>
            </a:r>
            <a:r>
              <a:rPr lang="en-US" sz="2000" dirty="0">
                <a:solidFill>
                  <a:schemeClr val="tx1"/>
                </a:solidFill>
              </a:rPr>
              <a:t>.</a:t>
            </a:r>
          </a:p>
        </p:txBody>
      </p:sp>
    </p:spTree>
    <p:extLst>
      <p:ext uri="{BB962C8B-B14F-4D97-AF65-F5344CB8AC3E}">
        <p14:creationId xmlns:p14="http://schemas.microsoft.com/office/powerpoint/2010/main" val="375265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Unfunded Agreements 	</a:t>
            </a:r>
          </a:p>
        </p:txBody>
      </p:sp>
      <p:sp>
        <p:nvSpPr>
          <p:cNvPr id="4" name="Content Placeholder 3"/>
          <p:cNvSpPr>
            <a:spLocks noGrp="1"/>
          </p:cNvSpPr>
          <p:nvPr>
            <p:ph sz="half" idx="2"/>
          </p:nvPr>
        </p:nvSpPr>
        <p:spPr>
          <a:xfrm>
            <a:off x="457200" y="1422400"/>
            <a:ext cx="8229600" cy="4913745"/>
          </a:xfrm>
        </p:spPr>
        <p:txBody>
          <a:bodyPr>
            <a:normAutofit/>
          </a:bodyPr>
          <a:lstStyle/>
          <a:p>
            <a:r>
              <a:rPr lang="en-US" sz="1800" b="1" dirty="0">
                <a:solidFill>
                  <a:schemeClr val="tx1"/>
                </a:solidFill>
              </a:rPr>
              <a:t>The Business Contracts Team strives to initiate negotiation or execution within two to three weeks of receipt. </a:t>
            </a:r>
          </a:p>
          <a:p>
            <a:endParaRPr lang="en-US" sz="1800" b="1" dirty="0">
              <a:solidFill>
                <a:schemeClr val="tx1"/>
              </a:solidFill>
            </a:endParaRPr>
          </a:p>
          <a:p>
            <a:r>
              <a:rPr lang="en-US" sz="1800" b="1" dirty="0">
                <a:solidFill>
                  <a:schemeClr val="tx1"/>
                </a:solidFill>
              </a:rPr>
              <a:t>The Business Contracts Team averaged ~875 unfunded agreements annually over the last three years. </a:t>
            </a:r>
          </a:p>
          <a:p>
            <a:endParaRPr lang="en-US" sz="1800" b="1" dirty="0">
              <a:solidFill>
                <a:schemeClr val="tx1"/>
              </a:solidFill>
            </a:endParaRPr>
          </a:p>
          <a:p>
            <a:r>
              <a:rPr lang="en-US" sz="1800" b="1" dirty="0">
                <a:solidFill>
                  <a:schemeClr val="tx1"/>
                </a:solidFill>
              </a:rPr>
              <a:t>Please complete the unfunded agreement request form: </a:t>
            </a:r>
            <a:r>
              <a:rPr lang="en-US" sz="1600" b="1" dirty="0">
                <a:solidFill>
                  <a:schemeClr val="tx1"/>
                </a:solidFill>
                <a:hlinkClick r:id="rId2"/>
              </a:rPr>
              <a:t>https://blink.ucsd.edu/research/preparing-proposals/sponsors/industry/unfunded-request.html</a:t>
            </a:r>
            <a:r>
              <a:rPr lang="en-US" sz="1600" b="1" dirty="0">
                <a:solidFill>
                  <a:schemeClr val="tx1"/>
                </a:solidFill>
              </a:rPr>
              <a:t> </a:t>
            </a:r>
          </a:p>
          <a:p>
            <a:endParaRPr lang="en-US" sz="1800" b="1" dirty="0">
              <a:solidFill>
                <a:schemeClr val="tx1"/>
              </a:solidFill>
            </a:endParaRPr>
          </a:p>
          <a:p>
            <a:r>
              <a:rPr lang="en-US" sz="1800" b="1" dirty="0">
                <a:solidFill>
                  <a:schemeClr val="tx1"/>
                </a:solidFill>
              </a:rPr>
              <a:t>Please provide all requested information as the form assists your Contract and Grant Officers in understanding what terms are appropriate for the activity and compliance reviews are needed (e.g., export control review). </a:t>
            </a:r>
            <a:endParaRPr lang="en-US" sz="1600" dirty="0">
              <a:solidFill>
                <a:schemeClr val="tx1"/>
              </a:solidFill>
            </a:endParaRPr>
          </a:p>
        </p:txBody>
      </p:sp>
    </p:spTree>
    <p:extLst>
      <p:ext uri="{BB962C8B-B14F-4D97-AF65-F5344CB8AC3E}">
        <p14:creationId xmlns:p14="http://schemas.microsoft.com/office/powerpoint/2010/main" val="317297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Service Agreements	</a:t>
            </a:r>
          </a:p>
        </p:txBody>
      </p:sp>
      <p:sp>
        <p:nvSpPr>
          <p:cNvPr id="4" name="Content Placeholder 3"/>
          <p:cNvSpPr>
            <a:spLocks noGrp="1"/>
          </p:cNvSpPr>
          <p:nvPr>
            <p:ph sz="half" idx="2"/>
          </p:nvPr>
        </p:nvSpPr>
        <p:spPr>
          <a:xfrm>
            <a:off x="457200" y="1422400"/>
            <a:ext cx="8229600" cy="4913745"/>
          </a:xfrm>
        </p:spPr>
        <p:txBody>
          <a:bodyPr>
            <a:normAutofit/>
          </a:bodyPr>
          <a:lstStyle/>
          <a:p>
            <a:r>
              <a:rPr lang="en-US" sz="2000" b="1" dirty="0">
                <a:solidFill>
                  <a:schemeClr val="tx1"/>
                </a:solidFill>
              </a:rPr>
              <a:t>Differential income rates to use for Academic Support and Service Enterprise Activities (Effective July 1, 2010):</a:t>
            </a:r>
          </a:p>
          <a:p>
            <a:pPr lvl="1"/>
            <a:r>
              <a:rPr lang="en-US" sz="2000" dirty="0">
                <a:solidFill>
                  <a:schemeClr val="tx1"/>
                </a:solidFill>
              </a:rPr>
              <a:t>On-Campus Service Activities: 45% [Standard], 16% [Minimum]</a:t>
            </a:r>
          </a:p>
          <a:p>
            <a:pPr lvl="1"/>
            <a:r>
              <a:rPr lang="en-US" sz="2000" dirty="0">
                <a:solidFill>
                  <a:schemeClr val="tx1"/>
                </a:solidFill>
              </a:rPr>
              <a:t>Off-Campus Service Activities: 22% [Standard], 8% [Minimum]</a:t>
            </a:r>
          </a:p>
          <a:p>
            <a:pPr lvl="1"/>
            <a:r>
              <a:rPr lang="en-US" sz="2000" dirty="0">
                <a:solidFill>
                  <a:schemeClr val="tx1"/>
                </a:solidFill>
              </a:rPr>
              <a:t>Ship Use Facilities: 18% [Standard], 6% [Minimum] </a:t>
            </a:r>
          </a:p>
          <a:p>
            <a:pPr lvl="1"/>
            <a:endParaRPr lang="en-US" sz="2000" b="1" dirty="0">
              <a:solidFill>
                <a:schemeClr val="tx1"/>
              </a:solidFill>
            </a:endParaRPr>
          </a:p>
          <a:p>
            <a:r>
              <a:rPr lang="en-US" sz="2000" b="1" dirty="0">
                <a:solidFill>
                  <a:schemeClr val="tx1"/>
                </a:solidFill>
              </a:rPr>
              <a:t>Administrative Overhead Recovery Rate to use for Auxiliary Enterprise Activities and Other Income-Producing Activities (Effective July 1, 2018):</a:t>
            </a:r>
          </a:p>
          <a:p>
            <a:pPr lvl="1"/>
            <a:r>
              <a:rPr lang="en-US" sz="2000" dirty="0">
                <a:solidFill>
                  <a:schemeClr val="tx1"/>
                </a:solidFill>
              </a:rPr>
              <a:t>Auxiliary Administrative OH Recovery Rate: 4.5% [on current year Revenues]</a:t>
            </a:r>
          </a:p>
          <a:p>
            <a:pPr lvl="1"/>
            <a:r>
              <a:rPr lang="en-US" sz="2000" dirty="0">
                <a:solidFill>
                  <a:schemeClr val="tx1"/>
                </a:solidFill>
              </a:rPr>
              <a:t>Educational/Academics OH Recovery Rate: 3.4% [on current year Revenues]</a:t>
            </a:r>
          </a:p>
          <a:p>
            <a:pPr lvl="1"/>
            <a:r>
              <a:rPr lang="en-US" sz="2000" dirty="0">
                <a:solidFill>
                  <a:schemeClr val="tx1"/>
                </a:solidFill>
              </a:rPr>
              <a:t>Primary Health Care Administrative OH Recovery Rate: .7% [on current year Revenues]</a:t>
            </a:r>
          </a:p>
        </p:txBody>
      </p:sp>
    </p:spTree>
    <p:extLst>
      <p:ext uri="{BB962C8B-B14F-4D97-AF65-F5344CB8AC3E}">
        <p14:creationId xmlns:p14="http://schemas.microsoft.com/office/powerpoint/2010/main" val="346001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Service Agreements	</a:t>
            </a:r>
          </a:p>
        </p:txBody>
      </p:sp>
      <p:sp>
        <p:nvSpPr>
          <p:cNvPr id="4" name="Content Placeholder 3"/>
          <p:cNvSpPr>
            <a:spLocks noGrp="1"/>
          </p:cNvSpPr>
          <p:nvPr>
            <p:ph sz="half" idx="2"/>
          </p:nvPr>
        </p:nvSpPr>
        <p:spPr>
          <a:xfrm>
            <a:off x="457200" y="4740738"/>
            <a:ext cx="8229600" cy="1498888"/>
          </a:xfrm>
        </p:spPr>
        <p:txBody>
          <a:bodyPr>
            <a:normAutofit fontScale="92500" lnSpcReduction="10000"/>
          </a:bodyPr>
          <a:lstStyle/>
          <a:p>
            <a:pPr marL="0" indent="0">
              <a:buNone/>
            </a:pPr>
            <a:r>
              <a:rPr lang="en-US" sz="2000" dirty="0">
                <a:solidFill>
                  <a:schemeClr val="tx1"/>
                </a:solidFill>
              </a:rPr>
              <a:t>In most cases, the Differential Income is to be distributed in two parts:</a:t>
            </a:r>
          </a:p>
          <a:p>
            <a:r>
              <a:rPr lang="en-US" sz="2000" dirty="0">
                <a:solidFill>
                  <a:schemeClr val="tx1"/>
                </a:solidFill>
              </a:rPr>
              <a:t>(1) central administration and (2) departmental support or to the Vice Chancellor responsible for the activity. When an activity has obtained approval from its Vice Chancellor to charge the minimum overhead rate for non-UC sales, </a:t>
            </a:r>
            <a:r>
              <a:rPr lang="en-US" sz="2000" b="1" dirty="0">
                <a:solidFill>
                  <a:schemeClr val="tx1"/>
                </a:solidFill>
              </a:rPr>
              <a:t>the central administration portion must be remitted annually</a:t>
            </a:r>
            <a:r>
              <a:rPr lang="en-US" sz="2000" dirty="0">
                <a:solidFill>
                  <a:schemeClr val="tx1"/>
                </a:solidFill>
              </a:rPr>
              <a:t>.</a:t>
            </a:r>
          </a:p>
        </p:txBody>
      </p:sp>
      <p:pic>
        <p:nvPicPr>
          <p:cNvPr id="5" name="Picture 4"/>
          <p:cNvPicPr>
            <a:picLocks noChangeAspect="1"/>
          </p:cNvPicPr>
          <p:nvPr/>
        </p:nvPicPr>
        <p:blipFill>
          <a:blip r:embed="rId2"/>
          <a:stretch>
            <a:fillRect/>
          </a:stretch>
        </p:blipFill>
        <p:spPr>
          <a:xfrm>
            <a:off x="794684" y="1383836"/>
            <a:ext cx="7554632" cy="3224677"/>
          </a:xfrm>
          <a:prstGeom prst="rect">
            <a:avLst/>
          </a:prstGeom>
        </p:spPr>
      </p:pic>
    </p:spTree>
    <p:extLst>
      <p:ext uri="{BB962C8B-B14F-4D97-AF65-F5344CB8AC3E}">
        <p14:creationId xmlns:p14="http://schemas.microsoft.com/office/powerpoint/2010/main" val="254071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OCGA Service Agreements	</a:t>
            </a:r>
          </a:p>
        </p:txBody>
      </p:sp>
      <p:sp>
        <p:nvSpPr>
          <p:cNvPr id="4" name="Content Placeholder 3"/>
          <p:cNvSpPr>
            <a:spLocks noGrp="1"/>
          </p:cNvSpPr>
          <p:nvPr>
            <p:ph sz="half" idx="2"/>
          </p:nvPr>
        </p:nvSpPr>
        <p:spPr>
          <a:xfrm>
            <a:off x="457200" y="1422400"/>
            <a:ext cx="8229600" cy="4913745"/>
          </a:xfrm>
        </p:spPr>
        <p:txBody>
          <a:bodyPr>
            <a:normAutofit/>
          </a:bodyPr>
          <a:lstStyle/>
          <a:p>
            <a:pPr marL="0" indent="0">
              <a:buNone/>
            </a:pPr>
            <a:r>
              <a:rPr lang="en-US" sz="2800" b="1" dirty="0">
                <a:solidFill>
                  <a:schemeClr val="tx1"/>
                </a:solidFill>
                <a:hlinkClick r:id="rId2"/>
              </a:rPr>
              <a:t>Overview of Self Supporting Activities</a:t>
            </a:r>
            <a:endParaRPr lang="en-US" sz="2800" b="1" dirty="0">
              <a:solidFill>
                <a:schemeClr val="tx1"/>
              </a:solidFill>
            </a:endParaRPr>
          </a:p>
          <a:p>
            <a:pPr marL="328613" lvl="1" indent="0">
              <a:buNone/>
            </a:pPr>
            <a:endParaRPr lang="en-US" sz="2000" b="1" dirty="0">
              <a:solidFill>
                <a:schemeClr val="tx1"/>
              </a:solidFill>
            </a:endParaRPr>
          </a:p>
          <a:p>
            <a:pPr lvl="1"/>
            <a:r>
              <a:rPr lang="en-US" sz="2000" dirty="0">
                <a:solidFill>
                  <a:schemeClr val="tx1"/>
                </a:solidFill>
              </a:rPr>
              <a:t>Academic Support Activities normally in funds beginning with 60000a and 65999z (except 63xxxx)</a:t>
            </a:r>
          </a:p>
          <a:p>
            <a:pPr lvl="1"/>
            <a:r>
              <a:rPr lang="en-US" sz="2000" dirty="0">
                <a:solidFill>
                  <a:schemeClr val="tx1"/>
                </a:solidFill>
              </a:rPr>
              <a:t>Service Enterprise Activities normally in fund range 60000a-69999z (except 63xxxx funds); funds that are not SSA are also included in this range</a:t>
            </a:r>
          </a:p>
          <a:p>
            <a:pPr lvl="1"/>
            <a:r>
              <a:rPr lang="en-US" sz="2000" dirty="0">
                <a:solidFill>
                  <a:schemeClr val="tx1"/>
                </a:solidFill>
              </a:rPr>
              <a:t>Medical Center Activities 63000a-63999z</a:t>
            </a:r>
          </a:p>
          <a:p>
            <a:pPr lvl="1"/>
            <a:r>
              <a:rPr lang="en-US" sz="2000" dirty="0">
                <a:solidFill>
                  <a:schemeClr val="tx1"/>
                </a:solidFill>
              </a:rPr>
              <a:t>Labor Clearing Funds normally in fund range 66130a-66170z</a:t>
            </a:r>
          </a:p>
          <a:p>
            <a:pPr lvl="1"/>
            <a:r>
              <a:rPr lang="en-US" sz="2000" dirty="0">
                <a:solidFill>
                  <a:schemeClr val="tx1"/>
                </a:solidFill>
              </a:rPr>
              <a:t>Auxiliary Enterprise Activities normally within fund range 70000a-74999z</a:t>
            </a:r>
          </a:p>
          <a:p>
            <a:pPr lvl="1"/>
            <a:r>
              <a:rPr lang="en-US" sz="2000" dirty="0">
                <a:solidFill>
                  <a:schemeClr val="tx1"/>
                </a:solidFill>
              </a:rPr>
              <a:t>Other Income-Producing Activities funds normally in fund range 60000a-69999z (except 63xxx funds); funds that are not SSA are also included in this range</a:t>
            </a:r>
          </a:p>
        </p:txBody>
      </p:sp>
    </p:spTree>
    <p:extLst>
      <p:ext uri="{BB962C8B-B14F-4D97-AF65-F5344CB8AC3E}">
        <p14:creationId xmlns:p14="http://schemas.microsoft.com/office/powerpoint/2010/main" val="861722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1380</TotalTime>
  <Words>1168</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OCGA Department Model </vt:lpstr>
      <vt:lpstr>OCGA Department Model </vt:lpstr>
      <vt:lpstr>OCGA Unfunded Agreements  </vt:lpstr>
      <vt:lpstr>OCGA Unfunded Agreements  </vt:lpstr>
      <vt:lpstr>OCGA Unfunded Agreements  </vt:lpstr>
      <vt:lpstr>OCGA Service Agreements </vt:lpstr>
      <vt:lpstr>OCGA Service Agreements </vt:lpstr>
      <vt:lpstr>OCGA Service Agreements </vt:lpstr>
      <vt:lpstr>OCGA Service Agreements </vt:lpstr>
      <vt:lpstr>OCGA Subrecipient Monitoring </vt:lpstr>
      <vt:lpstr>OCGA Communication </vt:lpstr>
      <vt:lpstr>OCGA Contact List </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Dammann, Ross</dc:creator>
  <cp:lastModifiedBy>Russon, Lisa</cp:lastModifiedBy>
  <cp:revision>50</cp:revision>
  <dcterms:created xsi:type="dcterms:W3CDTF">2015-11-13T16:01:06Z</dcterms:created>
  <dcterms:modified xsi:type="dcterms:W3CDTF">2019-04-16T21:26:59Z</dcterms:modified>
</cp:coreProperties>
</file>