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handoutMasterIdLst>
    <p:handoutMasterId r:id="rId17"/>
  </p:handoutMasterIdLst>
  <p:sldIdLst>
    <p:sldId id="256" r:id="rId2"/>
    <p:sldId id="260" r:id="rId3"/>
    <p:sldId id="330" r:id="rId4"/>
    <p:sldId id="370" r:id="rId5"/>
    <p:sldId id="371" r:id="rId6"/>
    <p:sldId id="372" r:id="rId7"/>
    <p:sldId id="374" r:id="rId8"/>
    <p:sldId id="373" r:id="rId9"/>
    <p:sldId id="336" r:id="rId10"/>
    <p:sldId id="338" r:id="rId11"/>
    <p:sldId id="339" r:id="rId12"/>
    <p:sldId id="340" r:id="rId13"/>
    <p:sldId id="369" r:id="rId14"/>
    <p:sldId id="353"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p:cViewPr varScale="1">
        <p:scale>
          <a:sx n="84" d="100"/>
          <a:sy n="84" d="100"/>
        </p:scale>
        <p:origin x="12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534" tIns="46767" rIns="93534" bIns="46767"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534" tIns="46767" rIns="93534" bIns="46767" rtlCol="0"/>
          <a:lstStyle>
            <a:lvl1pPr algn="r">
              <a:defRPr sz="1200"/>
            </a:lvl1pPr>
          </a:lstStyle>
          <a:p>
            <a:fld id="{31586C41-5373-4263-BF99-1BD30AAF960C}" type="datetimeFigureOut">
              <a:rPr lang="en-US" smtClean="0"/>
              <a:pPr/>
              <a:t>3/20/2018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534" tIns="46767" rIns="93534" bIns="4676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534" tIns="46767" rIns="93534" bIns="46767" rtlCol="0" anchor="b"/>
          <a:lstStyle>
            <a:lvl1pPr algn="r">
              <a:defRPr sz="1200"/>
            </a:lvl1pPr>
          </a:lstStyle>
          <a:p>
            <a:fld id="{3497F7B3-EE5E-49C0-8CB8-E6F39A20F954}" type="slidenum">
              <a:rPr lang="en-US" smtClean="0"/>
              <a:pPr/>
              <a:t>‹#›</a:t>
            </a:fld>
            <a:endParaRPr lang="en-US"/>
          </a:p>
        </p:txBody>
      </p:sp>
    </p:spTree>
    <p:extLst>
      <p:ext uri="{BB962C8B-B14F-4D97-AF65-F5344CB8AC3E}">
        <p14:creationId xmlns:p14="http://schemas.microsoft.com/office/powerpoint/2010/main" val="1529011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534" tIns="46767" rIns="93534" bIns="4676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534" tIns="46767" rIns="93534" bIns="46767" rtlCol="0"/>
          <a:lstStyle>
            <a:lvl1pPr algn="r">
              <a:defRPr sz="1200"/>
            </a:lvl1pPr>
          </a:lstStyle>
          <a:p>
            <a:fld id="{2E37F9F8-45AC-45EC-9AA1-EF1BDA95CD86}" type="datetimeFigureOut">
              <a:rPr lang="en-US" smtClean="0"/>
              <a:pPr/>
              <a:t>3/20/2018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534" tIns="46767" rIns="93534" bIns="46767"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534" tIns="46767" rIns="93534" bIns="4676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534" tIns="46767" rIns="93534" bIns="4676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534" tIns="46767" rIns="93534" bIns="46767" rtlCol="0" anchor="b"/>
          <a:lstStyle>
            <a:lvl1pPr algn="r">
              <a:defRPr sz="1200"/>
            </a:lvl1pPr>
          </a:lstStyle>
          <a:p>
            <a:fld id="{67CA70A0-ECE7-467B-A36A-0C4AACE08D66}" type="slidenum">
              <a:rPr lang="en-US" smtClean="0"/>
              <a:pPr/>
              <a:t>‹#›</a:t>
            </a:fld>
            <a:endParaRPr lang="en-US"/>
          </a:p>
        </p:txBody>
      </p:sp>
    </p:spTree>
    <p:extLst>
      <p:ext uri="{BB962C8B-B14F-4D97-AF65-F5344CB8AC3E}">
        <p14:creationId xmlns:p14="http://schemas.microsoft.com/office/powerpoint/2010/main" val="533833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Modeled after HSCP.</a:t>
            </a:r>
          </a:p>
          <a:p>
            <a:r>
              <a:rPr lang="en-US" dirty="0" smtClean="0"/>
              <a:t>Annual</a:t>
            </a:r>
            <a:r>
              <a:rPr lang="en-US" baseline="0" dirty="0" smtClean="0"/>
              <a:t> salary negotiation.</a:t>
            </a:r>
            <a:endParaRPr lang="en-US" dirty="0" smtClean="0"/>
          </a:p>
          <a:p>
            <a:r>
              <a:rPr lang="en-US" dirty="0" smtClean="0"/>
              <a:t>UCLA and UCI</a:t>
            </a:r>
            <a:r>
              <a:rPr lang="en-US" baseline="0" dirty="0" smtClean="0"/>
              <a:t> are also participating.</a:t>
            </a:r>
          </a:p>
          <a:p>
            <a:endParaRPr lang="en-US" dirty="0"/>
          </a:p>
        </p:txBody>
      </p:sp>
      <p:sp>
        <p:nvSpPr>
          <p:cNvPr id="4" name="Slide Number Placeholder 3"/>
          <p:cNvSpPr>
            <a:spLocks noGrp="1"/>
          </p:cNvSpPr>
          <p:nvPr>
            <p:ph type="sldNum" sz="quarter" idx="10"/>
          </p:nvPr>
        </p:nvSpPr>
        <p:spPr/>
        <p:txBody>
          <a:bodyPr/>
          <a:lstStyle/>
          <a:p>
            <a:fld id="{67CA70A0-ECE7-467B-A36A-0C4AACE08D66}" type="slidenum">
              <a:rPr lang="en-US" smtClean="0"/>
              <a:pPr/>
              <a:t>3</a:t>
            </a:fld>
            <a:endParaRPr lang="en-US"/>
          </a:p>
        </p:txBody>
      </p:sp>
    </p:spTree>
    <p:extLst>
      <p:ext uri="{BB962C8B-B14F-4D97-AF65-F5344CB8AC3E}">
        <p14:creationId xmlns:p14="http://schemas.microsoft.com/office/powerpoint/2010/main" val="3573441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7E3FA6-2207-435F-AA8C-2A63D136FD46}" type="datetimeFigureOut">
              <a:rPr lang="en-US" smtClean="0"/>
              <a:pPr/>
              <a:t>3/20/2018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21C2CF9-8B91-4754-9B86-D89C507936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7E3FA6-2207-435F-AA8C-2A63D136FD46}"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C2CF9-8B91-4754-9B86-D89C507936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7E3FA6-2207-435F-AA8C-2A63D136FD46}"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C2CF9-8B91-4754-9B86-D89C507936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7E3FA6-2207-435F-AA8C-2A63D136FD46}"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C2CF9-8B91-4754-9B86-D89C50793614}"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47E3FA6-2207-435F-AA8C-2A63D136FD46}"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1C2CF9-8B91-4754-9B86-D89C5079361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7E3FA6-2207-435F-AA8C-2A63D136FD46}" type="datetimeFigureOut">
              <a:rPr lang="en-US" smtClean="0"/>
              <a:pPr/>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1C2CF9-8B91-4754-9B86-D89C50793614}"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47E3FA6-2207-435F-AA8C-2A63D136FD46}" type="datetimeFigureOut">
              <a:rPr lang="en-US" smtClean="0"/>
              <a:pPr/>
              <a:t>3/20/2018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1C2CF9-8B91-4754-9B86-D89C507936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7E3FA6-2207-435F-AA8C-2A63D136FD46}" type="datetimeFigureOut">
              <a:rPr lang="en-US" smtClean="0"/>
              <a:pPr/>
              <a:t>3/20/2018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1C2CF9-8B91-4754-9B86-D89C50793614}"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7E3FA6-2207-435F-AA8C-2A63D136FD46}" type="datetimeFigureOut">
              <a:rPr lang="en-US" smtClean="0"/>
              <a:pPr/>
              <a:t>3/20/2018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1C2CF9-8B91-4754-9B86-D89C507936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47E3FA6-2207-435F-AA8C-2A63D136FD46}" type="datetimeFigureOut">
              <a:rPr lang="en-US" smtClean="0"/>
              <a:pPr/>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1C2CF9-8B91-4754-9B86-D89C507936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7E3FA6-2207-435F-AA8C-2A63D136FD46}" type="datetimeFigureOut">
              <a:rPr lang="en-US" smtClean="0"/>
              <a:pPr/>
              <a:t>3/20/2018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21C2CF9-8B91-4754-9B86-D89C5079361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7E3FA6-2207-435F-AA8C-2A63D136FD46}" type="datetimeFigureOut">
              <a:rPr lang="en-US" smtClean="0"/>
              <a:pPr/>
              <a:t>3/20/2018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21C2CF9-8B91-4754-9B86-D89C507936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3329464"/>
          </a:xfrm>
        </p:spPr>
        <p:txBody>
          <a:bodyPr>
            <a:noAutofit/>
          </a:bodyPr>
          <a:lstStyle/>
          <a:p>
            <a:pPr algn="ctr"/>
            <a:r>
              <a:rPr lang="en-US" sz="4000" dirty="0" smtClean="0"/>
              <a:t>Academic Affairs</a:t>
            </a:r>
            <a:br>
              <a:rPr lang="en-US" sz="4000" dirty="0" smtClean="0"/>
            </a:br>
            <a:r>
              <a:rPr lang="en-US" sz="2800" dirty="0" smtClean="0"/>
              <a:t>General Campus Compensation Plan Trial </a:t>
            </a:r>
            <a:r>
              <a:rPr lang="en-US" sz="3600" dirty="0" smtClean="0"/>
              <a:t/>
            </a:r>
            <a:br>
              <a:rPr lang="en-US" sz="3600" dirty="0" smtClean="0"/>
            </a:br>
            <a:r>
              <a:rPr lang="en-US" sz="3600" dirty="0" smtClean="0"/>
              <a:t>Phase Two of Pilot</a:t>
            </a:r>
            <a:endParaRPr lang="en-US" sz="3600" dirty="0"/>
          </a:p>
        </p:txBody>
      </p:sp>
      <p:sp>
        <p:nvSpPr>
          <p:cNvPr id="4" name="TextBox 3"/>
          <p:cNvSpPr txBox="1"/>
          <p:nvPr/>
        </p:nvSpPr>
        <p:spPr>
          <a:xfrm>
            <a:off x="8281823" y="3581400"/>
            <a:ext cx="184731" cy="1323439"/>
          </a:xfrm>
          <a:prstGeom prst="rect">
            <a:avLst/>
          </a:prstGeom>
          <a:noFill/>
        </p:spPr>
        <p:txBody>
          <a:bodyPr wrap="none" rtlCol="0">
            <a:spAutoFit/>
          </a:bodyPr>
          <a:lstStyle/>
          <a:p>
            <a:pPr algn="r"/>
            <a:endParaRPr lang="en-US" sz="4000" dirty="0" smtClean="0">
              <a:solidFill>
                <a:schemeClr val="tx2"/>
              </a:solidFill>
              <a:effectLst>
                <a:outerShdw blurRad="31750" dist="25400" dir="5400000" algn="tl" rotWithShape="0">
                  <a:srgbClr val="000000">
                    <a:alpha val="25000"/>
                  </a:srgbClr>
                </a:outerShdw>
              </a:effectLst>
              <a:latin typeface="+mj-lt"/>
              <a:ea typeface="+mj-ea"/>
              <a:cs typeface="+mj-cs"/>
            </a:endParaRPr>
          </a:p>
          <a:p>
            <a:pPr algn="r"/>
            <a:endParaRPr lang="en-US" sz="4000" dirty="0">
              <a:solidFill>
                <a:schemeClr val="tx2"/>
              </a:solidFill>
              <a:effectLst>
                <a:outerShdw blurRad="31750" dist="25400" dir="5400000" algn="tl" rotWithShape="0">
                  <a:srgbClr val="000000">
                    <a:alpha val="25000"/>
                  </a:srgbClr>
                </a:outerShdw>
              </a:effectLst>
              <a:latin typeface="+mj-lt"/>
              <a:ea typeface="+mj-ea"/>
              <a:cs typeface="+mj-cs"/>
            </a:endParaRPr>
          </a:p>
        </p:txBody>
      </p:sp>
      <p:sp>
        <p:nvSpPr>
          <p:cNvPr id="5" name="TextBox 4"/>
          <p:cNvSpPr txBox="1"/>
          <p:nvPr/>
        </p:nvSpPr>
        <p:spPr>
          <a:xfrm>
            <a:off x="8206804" y="3352800"/>
            <a:ext cx="184731" cy="738664"/>
          </a:xfrm>
          <a:prstGeom prst="rect">
            <a:avLst/>
          </a:prstGeom>
          <a:noFill/>
        </p:spPr>
        <p:txBody>
          <a:bodyPr wrap="none" rtlCol="0">
            <a:spAutoFit/>
          </a:bodyPr>
          <a:lstStyle/>
          <a:p>
            <a:pPr algn="r"/>
            <a:endParaRPr lang="en-US" dirty="0" smtClean="0"/>
          </a:p>
          <a:p>
            <a:pPr algn="r"/>
            <a:endParaRPr lang="en-US" sz="24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2188076"/>
              </p:ext>
            </p:extLst>
          </p:nvPr>
        </p:nvGraphicFramePr>
        <p:xfrm>
          <a:off x="457200" y="1447801"/>
          <a:ext cx="8229600" cy="3596639"/>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404178">
                <a:tc>
                  <a:txBody>
                    <a:bodyPr/>
                    <a:lstStyle/>
                    <a:p>
                      <a:pPr algn="l"/>
                      <a:r>
                        <a:rPr lang="en-US" sz="2400" b="0" i="0" u="none" strike="noStrike" baseline="0" dirty="0" smtClean="0">
                          <a:solidFill>
                            <a:srgbClr val="000000"/>
                          </a:solidFill>
                          <a:latin typeface="Calibri"/>
                        </a:rPr>
                        <a:t>Salary Component 	</a:t>
                      </a:r>
                    </a:p>
                  </a:txBody>
                  <a:tcPr/>
                </a:tc>
                <a:tc>
                  <a:txBody>
                    <a:bodyPr/>
                    <a:lstStyle/>
                    <a:p>
                      <a:pPr algn="l"/>
                      <a:r>
                        <a:rPr lang="en-US" sz="2400" b="0" i="0" u="none" strike="noStrike" baseline="0" dirty="0" smtClean="0">
                          <a:solidFill>
                            <a:srgbClr val="000000"/>
                          </a:solidFill>
                          <a:latin typeface="Calibri"/>
                        </a:rPr>
                        <a:t>Fund Source 	</a:t>
                      </a:r>
                    </a:p>
                  </a:txBody>
                  <a:tcPr/>
                </a:tc>
                <a:tc>
                  <a:txBody>
                    <a:bodyPr/>
                    <a:lstStyle/>
                    <a:p>
                      <a:pPr algn="l"/>
                      <a:r>
                        <a:rPr lang="en-US" sz="2400" b="0" i="0" u="none" strike="noStrike" baseline="0" dirty="0" smtClean="0">
                          <a:solidFill>
                            <a:srgbClr val="000000"/>
                          </a:solidFill>
                          <a:latin typeface="Calibri"/>
                        </a:rPr>
                        <a:t>Covered Comp? 	</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Covered Compensation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baseline="0" dirty="0" smtClean="0">
                          <a:solidFill>
                            <a:schemeClr val="dk1"/>
                          </a:solidFill>
                          <a:latin typeface="+mn-lt"/>
                          <a:ea typeface="+mn-ea"/>
                          <a:cs typeface="+mn-cs"/>
                        </a:rPr>
                        <a:t>(scale rate + off-scale, if applicable) </a:t>
                      </a:r>
                      <a:r>
                        <a:rPr kumimoji="0" lang="en-US" sz="1400" b="0" i="0" u="none" strike="noStrike" kern="1200" baseline="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SOFI Funds 	</a:t>
                      </a:r>
                    </a:p>
                  </a:txBody>
                  <a:tcPr/>
                </a:tc>
                <a:tc>
                  <a:txBody>
                    <a:bodyPr/>
                    <a:lstStyle/>
                    <a:p>
                      <a:r>
                        <a:rPr kumimoji="0" lang="en-US" sz="1400" b="0" i="0" u="none" strike="noStrike" kern="1200" baseline="0" dirty="0" smtClean="0">
                          <a:solidFill>
                            <a:schemeClr val="dk1"/>
                          </a:solidFill>
                          <a:latin typeface="+mn-lt"/>
                          <a:ea typeface="+mn-ea"/>
                          <a:cs typeface="+mn-cs"/>
                        </a:rPr>
                        <a:t>Yes 	</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Negotiated Salary Increment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External funds 	</a:t>
                      </a:r>
                    </a:p>
                    <a:p>
                      <a:endParaRPr lang="en-US" sz="1400" dirty="0"/>
                    </a:p>
                  </a:txBody>
                  <a:tcPr/>
                </a:tc>
                <a:tc>
                  <a:txBody>
                    <a:bodyPr/>
                    <a:lstStyle/>
                    <a:p>
                      <a:r>
                        <a:rPr kumimoji="0" lang="en-US" sz="1400" b="0" i="0" u="none" strike="noStrike" kern="1200" baseline="0" dirty="0" smtClean="0">
                          <a:solidFill>
                            <a:schemeClr val="dk1"/>
                          </a:solidFill>
                          <a:latin typeface="+mn-lt"/>
                          <a:ea typeface="+mn-ea"/>
                          <a:cs typeface="+mn-cs"/>
                        </a:rPr>
                        <a:t>No 	</a:t>
                      </a:r>
                    </a:p>
                  </a:txBody>
                  <a:tcPr/>
                </a:tc>
                <a:extLst>
                  <a:ext uri="{0D108BD9-81ED-4DB2-BD59-A6C34878D82A}">
                    <a16:rowId xmlns:a16="http://schemas.microsoft.com/office/drawing/2014/main" val="10002"/>
                  </a:ext>
                </a:extLst>
              </a:tr>
              <a:tr h="1051559">
                <a:tc>
                  <a:txBody>
                    <a:bodyPr/>
                    <a:lstStyle/>
                    <a:p>
                      <a:r>
                        <a:rPr kumimoji="0" lang="en-US" sz="1400" b="0" i="0" u="none" strike="noStrike" kern="1200" baseline="0" dirty="0" smtClean="0">
                          <a:solidFill>
                            <a:schemeClr val="dk1"/>
                          </a:solidFill>
                          <a:latin typeface="+mn-lt"/>
                          <a:ea typeface="+mn-ea"/>
                          <a:cs typeface="+mn-cs"/>
                        </a:rPr>
                        <a:t>Summer Salary 	</a:t>
                      </a:r>
                    </a:p>
                  </a:txBody>
                  <a:tcPr/>
                </a:tc>
                <a:tc>
                  <a:txBody>
                    <a:bodyPr/>
                    <a:lstStyle/>
                    <a:p>
                      <a:r>
                        <a:rPr kumimoji="0" lang="en-US" sz="1400" b="0" i="0" u="none" strike="noStrike" kern="1200" baseline="0" dirty="0" smtClean="0">
                          <a:solidFill>
                            <a:schemeClr val="dk1"/>
                          </a:solidFill>
                          <a:latin typeface="+mn-lt"/>
                          <a:ea typeface="+mn-ea"/>
                          <a:cs typeface="+mn-cs"/>
                        </a:rPr>
                        <a:t>Varies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No, but eligible for special 403B benefit (matching 3.5% contributions from employee and employer) </a:t>
                      </a: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Administrative Stipend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(if applicable)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baseline="0" dirty="0" smtClean="0">
                          <a:solidFill>
                            <a:schemeClr val="dk1"/>
                          </a:solidFill>
                          <a:latin typeface="+mn-lt"/>
                          <a:ea typeface="+mn-ea"/>
                          <a:cs typeface="+mn-cs"/>
                        </a:rPr>
                        <a:t>Varies 	</a:t>
                      </a:r>
                    </a:p>
                    <a:p>
                      <a:endParaRPr lang="en-US" sz="1400" dirty="0"/>
                    </a:p>
                  </a:txBody>
                  <a:tcPr/>
                </a:tc>
                <a:tc>
                  <a:txBody>
                    <a:bodyPr/>
                    <a:lstStyle/>
                    <a:p>
                      <a:r>
                        <a:rPr kumimoji="0" lang="en-US" sz="1400" b="0" i="0" u="none" strike="noStrike" kern="1200" baseline="0" dirty="0" smtClean="0">
                          <a:solidFill>
                            <a:schemeClr val="dk1"/>
                          </a:solidFill>
                          <a:latin typeface="+mn-lt"/>
                          <a:ea typeface="+mn-ea"/>
                          <a:cs typeface="+mn-cs"/>
                        </a:rPr>
                        <a:t>Yes</a:t>
                      </a:r>
                      <a:endParaRPr lang="en-US" sz="1400" dirty="0"/>
                    </a:p>
                  </a:txBody>
                  <a:tcPr/>
                </a:tc>
                <a:extLst>
                  <a:ext uri="{0D108BD9-81ED-4DB2-BD59-A6C34878D82A}">
                    <a16:rowId xmlns:a16="http://schemas.microsoft.com/office/drawing/2014/main" val="10004"/>
                  </a:ext>
                </a:extLst>
              </a:tr>
            </a:tbl>
          </a:graphicData>
        </a:graphic>
      </p:graphicFrame>
      <p:sp>
        <p:nvSpPr>
          <p:cNvPr id="3" name="Title 2"/>
          <p:cNvSpPr>
            <a:spLocks noGrp="1"/>
          </p:cNvSpPr>
          <p:nvPr>
            <p:ph type="title"/>
          </p:nvPr>
        </p:nvSpPr>
        <p:spPr/>
        <p:txBody>
          <a:bodyPr/>
          <a:lstStyle/>
          <a:p>
            <a:r>
              <a:rPr lang="en-US" dirty="0" smtClean="0"/>
              <a:t>Salary Components Chart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3852672"/>
          </a:xfrm>
        </p:spPr>
        <p:txBody>
          <a:bodyPr>
            <a:normAutofit/>
          </a:bodyPr>
          <a:lstStyle/>
          <a:p>
            <a:r>
              <a:rPr lang="en-US" sz="2000" dirty="0" smtClean="0"/>
              <a:t>Salary rates are negotiated annually, effective July 1- June 30 </a:t>
            </a:r>
          </a:p>
          <a:p>
            <a:pPr marL="109728" indent="0">
              <a:buNone/>
            </a:pPr>
            <a:endParaRPr lang="en-US" sz="1100" dirty="0" smtClean="0"/>
          </a:p>
          <a:p>
            <a:r>
              <a:rPr lang="en-US" sz="2000" dirty="0" smtClean="0"/>
              <a:t>Once participation is formally approved, salary rates will not be changed for any reason during the plan year including:</a:t>
            </a:r>
          </a:p>
          <a:p>
            <a:pPr marL="1141413" lvl="1"/>
            <a:r>
              <a:rPr lang="en-US" sz="2000" dirty="0" smtClean="0"/>
              <a:t>Salary scale adjustments* </a:t>
            </a:r>
          </a:p>
          <a:p>
            <a:pPr marL="1141413" lvl="1"/>
            <a:r>
              <a:rPr lang="en-US" sz="2000" dirty="0" smtClean="0"/>
              <a:t>Retroactive merit increases</a:t>
            </a:r>
          </a:p>
          <a:p>
            <a:pPr marL="1141413" lvl="1"/>
            <a:r>
              <a:rPr lang="en-US" sz="2000" dirty="0" smtClean="0"/>
              <a:t>Receipt of additional external funds</a:t>
            </a:r>
            <a:endParaRPr lang="en-US" sz="1100" dirty="0" smtClean="0"/>
          </a:p>
          <a:p>
            <a:pPr marL="403225" lvl="1" indent="0">
              <a:buNone/>
            </a:pPr>
            <a:endParaRPr lang="en-US" sz="1600" i="1" dirty="0" smtClean="0"/>
          </a:p>
          <a:p>
            <a:pPr marL="403225" lvl="1" indent="0">
              <a:buNone/>
            </a:pPr>
            <a:r>
              <a:rPr lang="en-US" sz="1600" i="1" dirty="0" smtClean="0"/>
              <a:t>*The submission deadline is delayed this year until the end of June to provide additional time for the Range. Once participation is final, any subsequent changes will not impact the Total UC Salary-base rate would raise, the negotiated increment will be adjusted downward so that the Total UC Salary Rate remains constant. </a:t>
            </a:r>
            <a:r>
              <a:rPr lang="en-US" sz="1600" b="1" i="1" dirty="0" smtClean="0">
                <a:solidFill>
                  <a:srgbClr val="FF0000"/>
                </a:solidFill>
              </a:rPr>
              <a:t>Requires  manual PPS entry! </a:t>
            </a:r>
          </a:p>
        </p:txBody>
      </p:sp>
      <p:sp>
        <p:nvSpPr>
          <p:cNvPr id="3" name="Title 2"/>
          <p:cNvSpPr>
            <a:spLocks noGrp="1"/>
          </p:cNvSpPr>
          <p:nvPr>
            <p:ph type="title"/>
          </p:nvPr>
        </p:nvSpPr>
        <p:spPr/>
        <p:txBody>
          <a:bodyPr/>
          <a:lstStyle/>
          <a:p>
            <a:r>
              <a:rPr lang="en-US" dirty="0" smtClean="0"/>
              <a:t>Salary Guidelines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additive="base">
                                        <p:cTn id="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319271"/>
          </a:xfrm>
        </p:spPr>
        <p:txBody>
          <a:bodyPr>
            <a:normAutofit fontScale="55000" lnSpcReduction="20000"/>
          </a:bodyPr>
          <a:lstStyle/>
          <a:p>
            <a:r>
              <a:rPr lang="en-US" dirty="0" smtClean="0"/>
              <a:t>Leaves of absence, including sabbatical, must be considered during </a:t>
            </a:r>
            <a:r>
              <a:rPr lang="en-US" dirty="0"/>
              <a:t>GCCP </a:t>
            </a:r>
            <a:r>
              <a:rPr lang="en-US" dirty="0" smtClean="0"/>
              <a:t>salary negotiation</a:t>
            </a:r>
          </a:p>
          <a:p>
            <a:pPr marL="109728" indent="0">
              <a:buNone/>
            </a:pPr>
            <a:endParaRPr lang="en-US" dirty="0" smtClean="0"/>
          </a:p>
          <a:p>
            <a:r>
              <a:rPr lang="en-US" dirty="0"/>
              <a:t>A</a:t>
            </a:r>
            <a:r>
              <a:rPr lang="en-US" dirty="0" smtClean="0"/>
              <a:t> copy of the approved ALAS form must be submitted </a:t>
            </a:r>
            <a:r>
              <a:rPr lang="en-US" dirty="0"/>
              <a:t>with the GCCP </a:t>
            </a:r>
            <a:r>
              <a:rPr lang="en-US" dirty="0" smtClean="0"/>
              <a:t>request</a:t>
            </a:r>
          </a:p>
          <a:p>
            <a:endParaRPr lang="en-US" dirty="0"/>
          </a:p>
          <a:p>
            <a:r>
              <a:rPr lang="en-US" dirty="0" smtClean="0"/>
              <a:t>Faculty cannot participate in FSEP while on sabbatical leave</a:t>
            </a:r>
          </a:p>
          <a:p>
            <a:endParaRPr lang="en-US" dirty="0"/>
          </a:p>
          <a:p>
            <a:r>
              <a:rPr lang="en-US" dirty="0" smtClean="0"/>
              <a:t>Medical leave, partial sabbatical and partial leave without pay does not constitute GCCP cancellation.</a:t>
            </a:r>
          </a:p>
          <a:p>
            <a:endParaRPr lang="en-US" dirty="0" smtClean="0"/>
          </a:p>
          <a:p>
            <a:r>
              <a:rPr lang="en-US" sz="2800" dirty="0"/>
              <a:t>Partial sabbaticals </a:t>
            </a:r>
            <a:r>
              <a:rPr lang="en-US" sz="2800" dirty="0" smtClean="0"/>
              <a:t>result </a:t>
            </a:r>
            <a:r>
              <a:rPr lang="en-US" sz="2800" dirty="0"/>
              <a:t>in a reduction to </a:t>
            </a:r>
            <a:r>
              <a:rPr lang="en-US" sz="2800" dirty="0" smtClean="0"/>
              <a:t>99100A </a:t>
            </a:r>
            <a:r>
              <a:rPr lang="en-US" sz="2800" dirty="0"/>
              <a:t>funding </a:t>
            </a:r>
            <a:r>
              <a:rPr lang="en-US" sz="2800" dirty="0" smtClean="0"/>
              <a:t>and an increase </a:t>
            </a:r>
            <a:r>
              <a:rPr lang="en-US" sz="2800" dirty="0"/>
              <a:t>on extramural funds as a sabbatical leave supplement. The Total UC Salary remains the same.</a:t>
            </a:r>
          </a:p>
          <a:p>
            <a:pPr marL="109728" indent="0">
              <a:buNone/>
            </a:pPr>
            <a:endParaRPr lang="en-US" dirty="0" smtClean="0"/>
          </a:p>
          <a:p>
            <a:endParaRPr lang="en-US" dirty="0"/>
          </a:p>
          <a:p>
            <a:pPr marL="109728" indent="0">
              <a:buNone/>
            </a:pPr>
            <a:endParaRPr lang="en-US" dirty="0"/>
          </a:p>
          <a:p>
            <a:pPr marL="109728" indent="0">
              <a:buNone/>
            </a:pPr>
            <a:endParaRPr lang="en-US" dirty="0"/>
          </a:p>
          <a:p>
            <a:pPr marL="109728" indent="0">
              <a:buNone/>
            </a:pPr>
            <a:endParaRPr lang="en-US" dirty="0" smtClean="0"/>
          </a:p>
        </p:txBody>
      </p:sp>
      <p:sp>
        <p:nvSpPr>
          <p:cNvPr id="3" name="Title 2"/>
          <p:cNvSpPr>
            <a:spLocks noGrp="1"/>
          </p:cNvSpPr>
          <p:nvPr>
            <p:ph type="title"/>
          </p:nvPr>
        </p:nvSpPr>
        <p:spPr/>
        <p:txBody>
          <a:bodyPr/>
          <a:lstStyle/>
          <a:p>
            <a:r>
              <a:rPr lang="en-US" dirty="0" smtClean="0"/>
              <a:t>Leaves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smtClean="0"/>
              <a:t>Year 1 Stats</a:t>
            </a:r>
          </a:p>
          <a:p>
            <a:r>
              <a:rPr lang="en-US" sz="1900" dirty="0" smtClean="0"/>
              <a:t>All general campus divisions and SIO participated</a:t>
            </a:r>
            <a:endParaRPr lang="en-US" sz="1900" dirty="0"/>
          </a:p>
          <a:p>
            <a:r>
              <a:rPr lang="en-US" sz="1900" dirty="0" smtClean="0"/>
              <a:t>19 departments participated</a:t>
            </a:r>
          </a:p>
          <a:p>
            <a:r>
              <a:rPr lang="en-US" sz="1900" dirty="0" smtClean="0"/>
              <a:t>82 faculty enrolled</a:t>
            </a:r>
          </a:p>
          <a:p>
            <a:r>
              <a:rPr lang="en-US" sz="1900" dirty="0" smtClean="0"/>
              <a:t>Enrollment percentages ranged from 4-30%</a:t>
            </a:r>
          </a:p>
          <a:p>
            <a:endParaRPr lang="en-US" sz="1900" dirty="0" smtClean="0"/>
          </a:p>
          <a:p>
            <a:pPr marL="109728" indent="0">
              <a:buNone/>
            </a:pPr>
            <a:r>
              <a:rPr lang="en-US" dirty="0"/>
              <a:t>Year 5 Stats</a:t>
            </a:r>
          </a:p>
          <a:p>
            <a:r>
              <a:rPr lang="en-US" sz="1900" dirty="0"/>
              <a:t>All general campus divisions and SIO participated</a:t>
            </a:r>
          </a:p>
          <a:p>
            <a:r>
              <a:rPr lang="en-US" sz="1900" dirty="0" smtClean="0"/>
              <a:t>21 </a:t>
            </a:r>
            <a:r>
              <a:rPr lang="en-US" sz="1900" dirty="0"/>
              <a:t>departments participated</a:t>
            </a:r>
          </a:p>
          <a:p>
            <a:r>
              <a:rPr lang="en-US" sz="1900" dirty="0" smtClean="0"/>
              <a:t>123 </a:t>
            </a:r>
            <a:r>
              <a:rPr lang="en-US" sz="1900" dirty="0"/>
              <a:t>faculty enrolled</a:t>
            </a:r>
          </a:p>
          <a:p>
            <a:r>
              <a:rPr lang="en-US" sz="1900" dirty="0"/>
              <a:t>Enrollment percentages ranged from </a:t>
            </a:r>
            <a:r>
              <a:rPr lang="en-US" sz="1900" dirty="0" smtClean="0"/>
              <a:t>5-30</a:t>
            </a:r>
            <a:r>
              <a:rPr lang="en-US" sz="1900" dirty="0"/>
              <a:t>%</a:t>
            </a:r>
          </a:p>
          <a:p>
            <a:pPr marL="109728" indent="0">
              <a:buNone/>
            </a:pPr>
            <a:r>
              <a:rPr lang="en-US" sz="2400" dirty="0"/>
              <a:t/>
            </a:r>
            <a:br>
              <a:rPr lang="en-US" sz="2400" dirty="0"/>
            </a:br>
            <a:r>
              <a:rPr lang="en-US" dirty="0"/>
              <a:t>Lessons Learned</a:t>
            </a:r>
          </a:p>
          <a:p>
            <a:r>
              <a:rPr lang="en-US" sz="2000" dirty="0" smtClean="0"/>
              <a:t>Unexpected leaves (e.g. medical) do not constitute withdrawal from the program (only retirement or separations)</a:t>
            </a:r>
          </a:p>
          <a:p>
            <a:endParaRPr lang="en-US" sz="2000" dirty="0" smtClean="0"/>
          </a:p>
          <a:p>
            <a:pPr marL="109728" indent="0">
              <a:buNone/>
            </a:pPr>
            <a:endParaRPr lang="en-US" sz="2400" dirty="0"/>
          </a:p>
        </p:txBody>
      </p:sp>
      <p:sp>
        <p:nvSpPr>
          <p:cNvPr id="3" name="Title 2"/>
          <p:cNvSpPr>
            <a:spLocks noGrp="1"/>
          </p:cNvSpPr>
          <p:nvPr>
            <p:ph type="title"/>
          </p:nvPr>
        </p:nvSpPr>
        <p:spPr/>
        <p:txBody>
          <a:bodyPr/>
          <a:lstStyle/>
          <a:p>
            <a:r>
              <a:rPr lang="en-US" dirty="0" smtClean="0"/>
              <a:t>Recap of Year 1- 5</a:t>
            </a:r>
            <a:endParaRPr lang="en-US" dirty="0"/>
          </a:p>
        </p:txBody>
      </p:sp>
    </p:spTree>
    <p:extLst>
      <p:ext uri="{BB962C8B-B14F-4D97-AF65-F5344CB8AC3E}">
        <p14:creationId xmlns:p14="http://schemas.microsoft.com/office/powerpoint/2010/main" val="230722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800600"/>
          </a:xfrm>
        </p:spPr>
        <p:txBody>
          <a:bodyPr>
            <a:normAutofit/>
          </a:bodyPr>
          <a:lstStyle/>
          <a:p>
            <a:r>
              <a:rPr lang="en-US" sz="1250" dirty="0"/>
              <a:t>All </a:t>
            </a:r>
            <a:r>
              <a:rPr lang="en-US" sz="1250" dirty="0" smtClean="0"/>
              <a:t>GCCP distribution percentages </a:t>
            </a:r>
            <a:r>
              <a:rPr lang="en-US" sz="1250" dirty="0"/>
              <a:t>when </a:t>
            </a:r>
            <a:r>
              <a:rPr lang="en-US" sz="1250" dirty="0" smtClean="0"/>
              <a:t>totaled </a:t>
            </a:r>
            <a:r>
              <a:rPr lang="en-US" sz="1250" dirty="0"/>
              <a:t>should equal 100</a:t>
            </a:r>
            <a:r>
              <a:rPr lang="en-US" sz="1250" dirty="0" smtClean="0"/>
              <a:t>%</a:t>
            </a:r>
            <a:endParaRPr lang="en-US" sz="1250" dirty="0"/>
          </a:p>
          <a:p>
            <a:pPr lvl="0"/>
            <a:r>
              <a:rPr lang="en-US" sz="1250" dirty="0" smtClean="0"/>
              <a:t>The combined total </a:t>
            </a:r>
            <a:r>
              <a:rPr lang="en-US" sz="1250" dirty="0"/>
              <a:t>of all </a:t>
            </a:r>
            <a:r>
              <a:rPr lang="en-US" sz="1250" dirty="0" smtClean="0"/>
              <a:t>GCCP distributions </a:t>
            </a:r>
            <a:r>
              <a:rPr lang="en-US" sz="1250" dirty="0"/>
              <a:t>(monthly rate * % and cap gap amounts) during the participation period must add up to the annual Total UC </a:t>
            </a:r>
            <a:r>
              <a:rPr lang="en-US" sz="1250" dirty="0" smtClean="0"/>
              <a:t>Salary</a:t>
            </a:r>
            <a:r>
              <a:rPr lang="en-US" sz="1250" dirty="0"/>
              <a:t> </a:t>
            </a:r>
            <a:r>
              <a:rPr lang="en-US" sz="1250" dirty="0" smtClean="0"/>
              <a:t>rate</a:t>
            </a:r>
          </a:p>
          <a:p>
            <a:pPr lvl="0"/>
            <a:r>
              <a:rPr lang="en-US" sz="1250" dirty="0" smtClean="0"/>
              <a:t>GCCP distributions with covered compensation DOS codes must add up to the full annual covered compensation rate</a:t>
            </a:r>
          </a:p>
          <a:p>
            <a:pPr lvl="0"/>
            <a:r>
              <a:rPr lang="en-US" sz="1250" dirty="0" smtClean="0"/>
              <a:t>Faculty must be paid at least 50% of the covered compensation rate on core funds (e.g. FSEP may not exceed 50%)</a:t>
            </a:r>
          </a:p>
          <a:p>
            <a:pPr lvl="0"/>
            <a:r>
              <a:rPr lang="en-US" sz="1250" dirty="0" smtClean="0"/>
              <a:t>Cap </a:t>
            </a:r>
            <a:r>
              <a:rPr lang="en-US" sz="1250" dirty="0"/>
              <a:t>gap payments must be issued on </a:t>
            </a:r>
            <a:r>
              <a:rPr lang="en-US" sz="1250" dirty="0" smtClean="0"/>
              <a:t>fund </a:t>
            </a:r>
            <a:r>
              <a:rPr lang="en-US" sz="1250" dirty="0"/>
              <a:t>sources </a:t>
            </a:r>
            <a:r>
              <a:rPr lang="en-US" sz="1250" dirty="0" smtClean="0"/>
              <a:t>that </a:t>
            </a:r>
            <a:r>
              <a:rPr lang="en-US" sz="1250" dirty="0"/>
              <a:t>do not require percentage of effort reporting</a:t>
            </a:r>
            <a:r>
              <a:rPr lang="en-US" sz="1250" dirty="0" smtClean="0"/>
              <a:t>.</a:t>
            </a:r>
          </a:p>
          <a:p>
            <a:pPr lvl="0"/>
            <a:r>
              <a:rPr lang="en-US" sz="1250" dirty="0" smtClean="0"/>
              <a:t>Cap gap payments up to the covered comp may be paid on 99100A funds but not for the negotiated component.</a:t>
            </a:r>
            <a:endParaRPr lang="en-US" sz="1250" dirty="0"/>
          </a:p>
          <a:p>
            <a:r>
              <a:rPr lang="en-US" sz="1250" dirty="0" smtClean="0"/>
              <a:t>Summer </a:t>
            </a:r>
            <a:r>
              <a:rPr lang="en-US" sz="1250" dirty="0"/>
              <a:t>salary is eligible for a special </a:t>
            </a:r>
            <a:r>
              <a:rPr lang="en-US" sz="1250" dirty="0" smtClean="0"/>
              <a:t>403B benefit </a:t>
            </a:r>
            <a:r>
              <a:rPr lang="en-US" sz="1250" dirty="0"/>
              <a:t>(7% total based on an employee pretax contribution of 3.5% and an employer matching contribution of 3.5% charged to the fund source</a:t>
            </a:r>
            <a:r>
              <a:rPr lang="en-US" sz="1250" dirty="0" smtClean="0"/>
              <a:t>)</a:t>
            </a:r>
          </a:p>
          <a:p>
            <a:pPr lvl="0"/>
            <a:r>
              <a:rPr lang="en-US" sz="1250" dirty="0" smtClean="0"/>
              <a:t>The record purposes distribution for the negotiated increment (RPY) must be on 00000A  funds</a:t>
            </a:r>
          </a:p>
          <a:p>
            <a:pPr lvl="0"/>
            <a:r>
              <a:rPr lang="en-US" sz="1250" dirty="0" smtClean="0"/>
              <a:t>Make a note on your calendar for next June to ensure new pay distributions have been or will be added</a:t>
            </a:r>
            <a:r>
              <a:rPr lang="en-US" sz="1250" dirty="0"/>
              <a:t> </a:t>
            </a:r>
            <a:r>
              <a:rPr lang="en-US" sz="1250" dirty="0" smtClean="0"/>
              <a:t>to continue the correct salary.</a:t>
            </a:r>
          </a:p>
          <a:p>
            <a:pPr marL="365760" lvl="2" indent="-256032">
              <a:spcBef>
                <a:spcPts val="400"/>
              </a:spcBef>
              <a:buClr>
                <a:schemeClr val="accent1"/>
              </a:buClr>
              <a:buSzPct val="68000"/>
              <a:buFont typeface="Wingdings 3"/>
              <a:buChar char=""/>
            </a:pPr>
            <a:r>
              <a:rPr lang="en-US" sz="1250" dirty="0" smtClean="0"/>
              <a:t>Note GCCP details in </a:t>
            </a:r>
            <a:r>
              <a:rPr lang="en-US" sz="1250" dirty="0"/>
              <a:t>PAN Comments </a:t>
            </a:r>
            <a:r>
              <a:rPr lang="en-US" sz="1250" dirty="0" smtClean="0"/>
              <a:t>(Covered </a:t>
            </a:r>
            <a:r>
              <a:rPr lang="en-US" sz="1250" dirty="0"/>
              <a:t>Comp Rate, Negotiated Increment, Total UC Salary </a:t>
            </a:r>
            <a:r>
              <a:rPr lang="en-US" sz="1250" dirty="0" smtClean="0"/>
              <a:t>Rate).  </a:t>
            </a:r>
            <a:r>
              <a:rPr lang="en-US" sz="1250" dirty="0"/>
              <a:t>Also add standard summer salary, leave, FSEP and other required comments in the same entry.</a:t>
            </a:r>
          </a:p>
          <a:p>
            <a:pPr marL="630936" lvl="2" indent="0">
              <a:buNone/>
            </a:pPr>
            <a:r>
              <a:rPr lang="en-US" sz="1250" i="1" dirty="0" smtClean="0"/>
              <a:t>Example: GCCP 2018-19, </a:t>
            </a:r>
            <a:r>
              <a:rPr lang="en-US" sz="1250" i="1" dirty="0" err="1" smtClean="0"/>
              <a:t>Cov</a:t>
            </a:r>
            <a:r>
              <a:rPr lang="en-US" sz="1250" i="1" dirty="0" smtClean="0"/>
              <a:t> Comp $100,000, </a:t>
            </a:r>
            <a:r>
              <a:rPr lang="en-US" sz="1250" i="1" dirty="0" err="1" smtClean="0"/>
              <a:t>Neg</a:t>
            </a:r>
            <a:r>
              <a:rPr lang="en-US" sz="1250" i="1" dirty="0" smtClean="0"/>
              <a:t> </a:t>
            </a:r>
            <a:r>
              <a:rPr lang="en-US" sz="1250" i="1" dirty="0" err="1" smtClean="0"/>
              <a:t>Inc</a:t>
            </a:r>
            <a:r>
              <a:rPr lang="en-US" sz="1250" i="1" dirty="0" smtClean="0"/>
              <a:t> $10,000, Total UC Salary Rate $110,000; Pay 3/9ths ASC; will work 57 days</a:t>
            </a:r>
          </a:p>
          <a:p>
            <a:pPr marL="109728" lvl="0" indent="0">
              <a:buNone/>
            </a:pPr>
            <a:endParaRPr lang="en-US" sz="1200" i="1" dirty="0" smtClean="0"/>
          </a:p>
          <a:p>
            <a:pPr marL="109728" indent="0">
              <a:buNone/>
            </a:pPr>
            <a:endParaRPr lang="en-US" sz="1800" dirty="0"/>
          </a:p>
          <a:p>
            <a:endParaRPr lang="en-US" sz="1700" dirty="0"/>
          </a:p>
          <a:p>
            <a:pPr lvl="0"/>
            <a:endParaRPr lang="en-US" sz="1700" dirty="0"/>
          </a:p>
        </p:txBody>
      </p:sp>
      <p:sp>
        <p:nvSpPr>
          <p:cNvPr id="3" name="Title 2"/>
          <p:cNvSpPr>
            <a:spLocks noGrp="1"/>
          </p:cNvSpPr>
          <p:nvPr>
            <p:ph type="title"/>
          </p:nvPr>
        </p:nvSpPr>
        <p:spPr>
          <a:xfrm>
            <a:off x="457200" y="274638"/>
            <a:ext cx="8229600" cy="715962"/>
          </a:xfrm>
        </p:spPr>
        <p:txBody>
          <a:bodyPr>
            <a:normAutofit/>
          </a:bodyPr>
          <a:lstStyle/>
          <a:p>
            <a:r>
              <a:rPr lang="en-US" sz="2000" dirty="0" smtClean="0"/>
              <a:t>PPS Entry Tips</a:t>
            </a:r>
            <a:endParaRPr lang="en-US" sz="2000" dirty="0"/>
          </a:p>
        </p:txBody>
      </p:sp>
    </p:spTree>
    <p:extLst>
      <p:ext uri="{BB962C8B-B14F-4D97-AF65-F5344CB8AC3E}">
        <p14:creationId xmlns:p14="http://schemas.microsoft.com/office/powerpoint/2010/main" val="142370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GCCP Phase Two </a:t>
            </a:r>
            <a:br>
              <a:rPr lang="en-US" dirty="0" smtClean="0"/>
            </a:br>
            <a:endParaRPr lang="en-US" dirty="0"/>
          </a:p>
        </p:txBody>
      </p:sp>
      <p:sp>
        <p:nvSpPr>
          <p:cNvPr id="2" name="Content Placeholder 1"/>
          <p:cNvSpPr>
            <a:spLocks noGrp="1"/>
          </p:cNvSpPr>
          <p:nvPr>
            <p:ph type="body" idx="1"/>
          </p:nvPr>
        </p:nvSpPr>
        <p:spPr>
          <a:xfrm>
            <a:off x="3922712" y="2931712"/>
            <a:ext cx="4764087" cy="3316688"/>
          </a:xfrm>
        </p:spPr>
        <p:txBody>
          <a:bodyPr>
            <a:normAutofit fontScale="92500" lnSpcReduction="20000"/>
          </a:bodyPr>
          <a:lstStyle/>
          <a:p>
            <a:r>
              <a:rPr lang="en-US" dirty="0" smtClean="0"/>
              <a:t>Overview</a:t>
            </a:r>
          </a:p>
          <a:p>
            <a:r>
              <a:rPr lang="en-US" dirty="0" smtClean="0"/>
              <a:t>Approval Process</a:t>
            </a:r>
          </a:p>
          <a:p>
            <a:r>
              <a:rPr lang="en-US" dirty="0" smtClean="0"/>
              <a:t>Request Form Changes</a:t>
            </a:r>
          </a:p>
          <a:p>
            <a:r>
              <a:rPr lang="en-US" dirty="0" smtClean="0"/>
              <a:t>Certifications</a:t>
            </a:r>
            <a:endParaRPr lang="en-US" dirty="0"/>
          </a:p>
          <a:p>
            <a:r>
              <a:rPr lang="en-US" dirty="0" smtClean="0"/>
              <a:t>Eligibility and Good Standing</a:t>
            </a:r>
          </a:p>
          <a:p>
            <a:r>
              <a:rPr lang="en-US" dirty="0" smtClean="0"/>
              <a:t>FAQ Revision</a:t>
            </a:r>
          </a:p>
          <a:p>
            <a:r>
              <a:rPr lang="en-US" dirty="0" smtClean="0"/>
              <a:t>Salary Components </a:t>
            </a:r>
          </a:p>
          <a:p>
            <a:r>
              <a:rPr lang="en-US" dirty="0" smtClean="0"/>
              <a:t>Salary Guidelines</a:t>
            </a:r>
          </a:p>
          <a:p>
            <a:r>
              <a:rPr lang="en-US" dirty="0" smtClean="0"/>
              <a:t>Leaves</a:t>
            </a:r>
            <a:endParaRPr lang="en-US" dirty="0"/>
          </a:p>
          <a:p>
            <a:r>
              <a:rPr lang="en-US" dirty="0" smtClean="0"/>
              <a:t>Recap </a:t>
            </a:r>
            <a:r>
              <a:rPr lang="en-US" dirty="0"/>
              <a:t>of Years 1-5</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fontScale="70000" lnSpcReduction="20000"/>
          </a:bodyPr>
          <a:lstStyle/>
          <a:p>
            <a:pPr marL="344488" indent="-234950"/>
            <a:r>
              <a:rPr lang="en-US" sz="2100" b="1" dirty="0" smtClean="0"/>
              <a:t>Where are we now?</a:t>
            </a:r>
          </a:p>
          <a:p>
            <a:pPr marL="342900" lvl="1" indent="0">
              <a:buNone/>
            </a:pPr>
            <a:r>
              <a:rPr lang="en-US" sz="1900" dirty="0"/>
              <a:t>The General Campus Compensation </a:t>
            </a:r>
            <a:r>
              <a:rPr lang="en-US" sz="1900" dirty="0" smtClean="0"/>
              <a:t>Plan </a:t>
            </a:r>
            <a:r>
              <a:rPr lang="en-US" sz="1900" dirty="0"/>
              <a:t>has been active for five years on three campuses (UCI, UCLA and UCSD). </a:t>
            </a:r>
          </a:p>
          <a:p>
            <a:pPr marL="342900" lvl="1" indent="0">
              <a:buNone/>
            </a:pPr>
            <a:r>
              <a:rPr lang="en-US" sz="1900" dirty="0"/>
              <a:t>During year 4, a joint Senate-Administration Taskforce reviewed the </a:t>
            </a:r>
            <a:r>
              <a:rPr lang="en-US" sz="1900" dirty="0" smtClean="0"/>
              <a:t>program. </a:t>
            </a:r>
            <a:r>
              <a:rPr lang="en-US" sz="1900" dirty="0"/>
              <a:t>After </a:t>
            </a:r>
            <a:r>
              <a:rPr lang="en-US" sz="1900" dirty="0" smtClean="0"/>
              <a:t>consultation with the Taskforce, the Faculty Senate and campus administration, UC Provost </a:t>
            </a:r>
            <a:r>
              <a:rPr lang="en-US" sz="1900" dirty="0"/>
              <a:t>Brown extended the program for an additional four </a:t>
            </a:r>
            <a:r>
              <a:rPr lang="en-US" sz="1900" dirty="0" smtClean="0"/>
              <a:t>years. </a:t>
            </a:r>
            <a:r>
              <a:rPr lang="en-US" sz="1900" dirty="0"/>
              <a:t>Phase Two, of the pilot will run </a:t>
            </a:r>
            <a:endParaRPr lang="en-US" sz="1900" dirty="0" smtClean="0"/>
          </a:p>
          <a:p>
            <a:pPr marL="342900" lvl="1" indent="0">
              <a:buNone/>
            </a:pPr>
            <a:r>
              <a:rPr lang="en-US" sz="1900" dirty="0" smtClean="0"/>
              <a:t>July </a:t>
            </a:r>
            <a:r>
              <a:rPr lang="en-US" sz="1900" dirty="0"/>
              <a:t>1, 2018 through June 30, </a:t>
            </a:r>
            <a:r>
              <a:rPr lang="en-US" sz="1900" dirty="0" smtClean="0"/>
              <a:t>2022, </a:t>
            </a:r>
            <a:r>
              <a:rPr lang="en-US" sz="1900" dirty="0"/>
              <a:t>with the possibility of an additional wind-down year, should the program be </a:t>
            </a:r>
            <a:r>
              <a:rPr lang="en-US" sz="1900" dirty="0" smtClean="0"/>
              <a:t>terminated.</a:t>
            </a:r>
            <a:endParaRPr lang="en-US" sz="1900" dirty="0"/>
          </a:p>
          <a:p>
            <a:pPr marL="342900" lvl="1" indent="0">
              <a:buNone/>
            </a:pPr>
            <a:r>
              <a:rPr lang="en-US" sz="1800" dirty="0" smtClean="0"/>
              <a:t> </a:t>
            </a:r>
            <a:endParaRPr lang="en-US" sz="2100" dirty="0"/>
          </a:p>
          <a:p>
            <a:pPr marL="344488" indent="-234950"/>
            <a:r>
              <a:rPr lang="en-US" sz="2100" b="1" dirty="0" smtClean="0"/>
              <a:t>How does it work?</a:t>
            </a:r>
          </a:p>
          <a:p>
            <a:pPr marL="342900" lvl="1" indent="0">
              <a:buNone/>
            </a:pPr>
            <a:r>
              <a:rPr lang="en-US" sz="1900" dirty="0"/>
              <a:t>The compensation plan allows faculty to utilize external fund sources to support the negotiated increment. “External funds” </a:t>
            </a:r>
            <a:r>
              <a:rPr lang="en-US" sz="1900" dirty="0" smtClean="0"/>
              <a:t>refer </a:t>
            </a:r>
            <a:r>
              <a:rPr lang="en-US" sz="1900" dirty="0"/>
              <a:t>to non-state-appropriated funds, such as (but not limited to) endowment or gift income, professional degree fees, self-supporting degree fees, and contract and grant support for the negotiated increment. General Funds cannot be substituted for external funds in support of the program. </a:t>
            </a:r>
          </a:p>
          <a:p>
            <a:pPr marL="342900" lvl="1" indent="0">
              <a:buNone/>
            </a:pPr>
            <a:r>
              <a:rPr lang="en-US" sz="1900" dirty="0"/>
              <a:t>The intent of the program is that the faculty member has access to the external funds due to </a:t>
            </a:r>
            <a:r>
              <a:rPr lang="en-US" sz="1900" dirty="0" smtClean="0"/>
              <a:t>their research</a:t>
            </a:r>
            <a:r>
              <a:rPr lang="en-US" sz="1900" dirty="0"/>
              <a:t>, teaching, or outreach activities. The funds should not be discretionary funds located in the department, school, college, or campus</a:t>
            </a:r>
            <a:r>
              <a:rPr lang="en-US" sz="1900" dirty="0" smtClean="0"/>
              <a:t>.</a:t>
            </a:r>
            <a:br>
              <a:rPr lang="en-US" sz="1900" dirty="0" smtClean="0"/>
            </a:br>
            <a:endParaRPr lang="en-US" sz="1900" dirty="0"/>
          </a:p>
          <a:p>
            <a:pPr marL="344488" indent="-234950"/>
            <a:r>
              <a:rPr lang="en-US" sz="2100" b="1" dirty="0"/>
              <a:t>Who is Eligible?</a:t>
            </a:r>
          </a:p>
          <a:p>
            <a:pPr marL="342900" lvl="1" indent="0">
              <a:buNone/>
            </a:pPr>
            <a:r>
              <a:rPr lang="en-US" sz="1900" dirty="0"/>
              <a:t>Ladder-Rank and In-Residence faculty in participating general campus and SIO departments who meet the good standing and eligibility requirements stated in the UCSD Implementation Guidelines</a:t>
            </a:r>
          </a:p>
          <a:p>
            <a:pPr marL="344488" indent="0">
              <a:buNone/>
            </a:pPr>
            <a:endParaRPr lang="en-US" sz="1700" dirty="0"/>
          </a:p>
          <a:p>
            <a:pPr marL="344488" indent="-234950"/>
            <a:r>
              <a:rPr lang="en-US" sz="2100" b="1" dirty="0" smtClean="0"/>
              <a:t>Are there other costs to participate?</a:t>
            </a:r>
            <a:endParaRPr lang="en-US" sz="2100" b="1" dirty="0"/>
          </a:p>
          <a:p>
            <a:pPr marL="342900" lvl="1" indent="0">
              <a:buNone/>
            </a:pPr>
            <a:r>
              <a:rPr lang="en-US" sz="1900" dirty="0"/>
              <a:t>Enrolled faculty must contribute released base salary equal to 10% of the increment to a contingency fund and must cover the additional benefits costs </a:t>
            </a:r>
          </a:p>
        </p:txBody>
      </p:sp>
      <p:sp>
        <p:nvSpPr>
          <p:cNvPr id="3" name="Title 2"/>
          <p:cNvSpPr>
            <a:spLocks noGrp="1"/>
          </p:cNvSpPr>
          <p:nvPr>
            <p:ph type="title"/>
          </p:nvPr>
        </p:nvSpPr>
        <p:spPr>
          <a:xfrm>
            <a:off x="457200" y="274638"/>
            <a:ext cx="8229600" cy="868362"/>
          </a:xfrm>
        </p:spPr>
        <p:txBody>
          <a:bodyPr>
            <a:normAutofit/>
          </a:bodyPr>
          <a:lstStyle/>
          <a:p>
            <a:r>
              <a:rPr lang="en-US" dirty="0" smtClean="0"/>
              <a:t>Overview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1000"/>
                                        <p:tgtEl>
                                          <p:spTgt spid="2">
                                            <p:txEl>
                                              <p:pRg st="8" end="8"/>
                                            </p:txEl>
                                          </p:spTgt>
                                        </p:tgtEl>
                                      </p:cBhvr>
                                    </p:animEffect>
                                    <p:anim calcmode="lin" valueType="num">
                                      <p:cBhvr>
                                        <p:cTn id="5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fade">
                                      <p:cBhvr>
                                        <p:cTn id="56" dur="1000"/>
                                        <p:tgtEl>
                                          <p:spTgt spid="2">
                                            <p:txEl>
                                              <p:pRg st="9" end="9"/>
                                            </p:txEl>
                                          </p:spTgt>
                                        </p:tgtEl>
                                      </p:cBhvr>
                                    </p:animEffect>
                                    <p:anim calcmode="lin" valueType="num">
                                      <p:cBhvr>
                                        <p:cTn id="57"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12" end="12"/>
                                            </p:txEl>
                                          </p:spTgt>
                                        </p:tgtEl>
                                        <p:attrNameLst>
                                          <p:attrName>style.visibility</p:attrName>
                                        </p:attrNameLst>
                                      </p:cBhvr>
                                      <p:to>
                                        <p:strVal val="visible"/>
                                      </p:to>
                                    </p:set>
                                    <p:animEffect transition="in" filter="fade">
                                      <p:cBhvr>
                                        <p:cTn id="63" dur="1000"/>
                                        <p:tgtEl>
                                          <p:spTgt spid="2">
                                            <p:txEl>
                                              <p:pRg st="12" end="12"/>
                                            </p:txEl>
                                          </p:spTgt>
                                        </p:tgtEl>
                                      </p:cBhvr>
                                    </p:animEffect>
                                    <p:anim calcmode="lin" valueType="num">
                                      <p:cBhvr>
                                        <p:cTn id="64"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691"/>
          </a:xfrm>
        </p:spPr>
        <p:txBody>
          <a:bodyPr>
            <a:normAutofit/>
          </a:bodyPr>
          <a:lstStyle/>
          <a:p>
            <a:pPr marL="109728" indent="0">
              <a:buNone/>
            </a:pPr>
            <a:r>
              <a:rPr lang="en-US" sz="2400" dirty="0" smtClean="0"/>
              <a:t> </a:t>
            </a:r>
          </a:p>
          <a:p>
            <a:r>
              <a:rPr lang="en-US" sz="2000" dirty="0" smtClean="0"/>
              <a:t>EVC Simmons is issuing Academic Senate members an announcement today, March 20, 2018, that Phase Two of the pilot program is approved. </a:t>
            </a:r>
          </a:p>
          <a:p>
            <a:r>
              <a:rPr lang="en-US" sz="2000" dirty="0" smtClean="0"/>
              <a:t>As in the past, Divisions will issue the actual call for enrollment requests and faculty are expected to submit enrollment requests to the Department Chair by the stated deadline.</a:t>
            </a:r>
          </a:p>
          <a:p>
            <a:r>
              <a:rPr lang="en-US" sz="2000" dirty="0" smtClean="0"/>
              <a:t>Department Chairs will review and submit recommendations to the Dean</a:t>
            </a:r>
          </a:p>
          <a:p>
            <a:r>
              <a:rPr lang="en-US" sz="2000" dirty="0" smtClean="0"/>
              <a:t>Dean will submit recommendations to the EVC by June 25, 2018.</a:t>
            </a:r>
          </a:p>
          <a:p>
            <a:pPr marL="109728" indent="0">
              <a:buNone/>
            </a:pPr>
            <a:endParaRPr lang="en-US" sz="2400" dirty="0" smtClean="0"/>
          </a:p>
          <a:p>
            <a:endParaRPr lang="en-US" sz="2400" dirty="0"/>
          </a:p>
          <a:p>
            <a:endParaRPr lang="en-US" sz="2400" dirty="0" smtClean="0"/>
          </a:p>
          <a:p>
            <a:pPr marL="109728" indent="0">
              <a:buNone/>
            </a:pPr>
            <a:endParaRPr lang="en-US" sz="2400" dirty="0" smtClean="0"/>
          </a:p>
          <a:p>
            <a:pPr marL="109728" indent="0">
              <a:buNone/>
            </a:pPr>
            <a:endParaRPr lang="en-US" sz="2400" dirty="0"/>
          </a:p>
        </p:txBody>
      </p:sp>
      <p:sp>
        <p:nvSpPr>
          <p:cNvPr id="3" name="Title 2"/>
          <p:cNvSpPr>
            <a:spLocks noGrp="1"/>
          </p:cNvSpPr>
          <p:nvPr>
            <p:ph type="title"/>
          </p:nvPr>
        </p:nvSpPr>
        <p:spPr/>
        <p:txBody>
          <a:bodyPr/>
          <a:lstStyle/>
          <a:p>
            <a:r>
              <a:rPr lang="en-US" dirty="0" smtClean="0"/>
              <a:t>Phase Two - Approval Process </a:t>
            </a:r>
            <a:endParaRPr lang="en-US" dirty="0"/>
          </a:p>
        </p:txBody>
      </p:sp>
    </p:spTree>
    <p:extLst>
      <p:ext uri="{BB962C8B-B14F-4D97-AF65-F5344CB8AC3E}">
        <p14:creationId xmlns:p14="http://schemas.microsoft.com/office/powerpoint/2010/main" val="809026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81600"/>
          </a:xfrm>
        </p:spPr>
        <p:txBody>
          <a:bodyPr>
            <a:normAutofit fontScale="92500"/>
          </a:bodyPr>
          <a:lstStyle/>
          <a:p>
            <a:pPr marL="109728" indent="0">
              <a:buNone/>
            </a:pPr>
            <a:r>
              <a:rPr lang="en-US" sz="1900" i="1" dirty="0" smtClean="0"/>
              <a:t>OP is requiring a common application form among campuses to allow for consistent collection of data.</a:t>
            </a:r>
            <a:r>
              <a:rPr lang="en-US" sz="1900" b="1" dirty="0" smtClean="0"/>
              <a:t/>
            </a:r>
            <a:br>
              <a:rPr lang="en-US" sz="1900" b="1" dirty="0" smtClean="0"/>
            </a:br>
            <a:r>
              <a:rPr lang="en-US" sz="1900" b="1" dirty="0" smtClean="0"/>
              <a:t>Request </a:t>
            </a:r>
            <a:r>
              <a:rPr lang="en-US" sz="1900" b="1" dirty="0"/>
              <a:t>Form Changes</a:t>
            </a:r>
          </a:p>
          <a:p>
            <a:r>
              <a:rPr lang="en-US" sz="1800" dirty="0" smtClean="0"/>
              <a:t>Compensation Proposal Section – Proposed line for </a:t>
            </a:r>
            <a:r>
              <a:rPr lang="en-US" sz="1800" dirty="0"/>
              <a:t>rank, step, scale </a:t>
            </a:r>
            <a:r>
              <a:rPr lang="en-US" sz="1800" dirty="0" smtClean="0"/>
              <a:t>etc. has AY/FY designation and Market O/S is now just Off-Scale. </a:t>
            </a:r>
          </a:p>
          <a:p>
            <a:r>
              <a:rPr lang="en-US" sz="1800" dirty="0" smtClean="0"/>
              <a:t>Certification Sections </a:t>
            </a:r>
            <a:r>
              <a:rPr lang="en-US" sz="1800" dirty="0"/>
              <a:t>– </a:t>
            </a:r>
            <a:r>
              <a:rPr lang="en-US" sz="1800" dirty="0" smtClean="0"/>
              <a:t>revisions have been made to the certifications to include new requirements by campus and OP.</a:t>
            </a:r>
            <a:endParaRPr lang="en-US" sz="1800" dirty="0"/>
          </a:p>
          <a:p>
            <a:pPr marL="109728" indent="0">
              <a:buNone/>
            </a:pPr>
            <a:r>
              <a:rPr lang="en-US" sz="1900" b="1" dirty="0" smtClean="0"/>
              <a:t>New Tab - Research Expenditures</a:t>
            </a:r>
            <a:endParaRPr lang="en-US" sz="1900" b="1" dirty="0"/>
          </a:p>
          <a:p>
            <a:r>
              <a:rPr lang="en-US" sz="1800" dirty="0" smtClean="0"/>
              <a:t>A tab has been added for new </a:t>
            </a:r>
            <a:r>
              <a:rPr lang="en-US" sz="1800" dirty="0"/>
              <a:t>reporting </a:t>
            </a:r>
            <a:r>
              <a:rPr lang="en-US" sz="1800" dirty="0" smtClean="0"/>
              <a:t>requirements for the faculty’s research expenditures, research group support and graduate support.</a:t>
            </a:r>
          </a:p>
          <a:p>
            <a:r>
              <a:rPr lang="en-US" sz="1800" dirty="0"/>
              <a:t>Departments will continue to be required to compare levels of graduate support provided during program participation to what was provided in the previous </a:t>
            </a:r>
            <a:r>
              <a:rPr lang="en-US" sz="1800" dirty="0" smtClean="0"/>
              <a:t>years, </a:t>
            </a:r>
            <a:r>
              <a:rPr lang="en-US" sz="1800" dirty="0"/>
              <a:t>as well as what the norm is for the discipline. Any significant changes in </a:t>
            </a:r>
            <a:r>
              <a:rPr lang="en-US" sz="1800" dirty="0" smtClean="0"/>
              <a:t>support </a:t>
            </a:r>
            <a:r>
              <a:rPr lang="en-US" sz="1800" dirty="0"/>
              <a:t>levels must be explained.  </a:t>
            </a:r>
          </a:p>
          <a:p>
            <a:pPr marL="109728" indent="0">
              <a:buNone/>
            </a:pPr>
            <a:r>
              <a:rPr lang="en-US" sz="1900" b="1" dirty="0"/>
              <a:t>Faculty Salary Worksheet Changes</a:t>
            </a:r>
          </a:p>
          <a:p>
            <a:r>
              <a:rPr lang="en-US" sz="1800" dirty="0" smtClean="0"/>
              <a:t>Departments and Deans offices will continue to have full responsibility for reviewing funding</a:t>
            </a:r>
            <a:r>
              <a:rPr lang="en-US" sz="1800" dirty="0"/>
              <a:t> </a:t>
            </a:r>
            <a:r>
              <a:rPr lang="en-US" sz="1800" dirty="0" smtClean="0"/>
              <a:t>and all other info.</a:t>
            </a:r>
          </a:p>
          <a:p>
            <a:pPr marL="109728" indent="0">
              <a:buNone/>
            </a:pPr>
            <a:endParaRPr lang="en-US" sz="1800" dirty="0"/>
          </a:p>
          <a:p>
            <a:pPr marL="109728" indent="0">
              <a:buNone/>
            </a:pPr>
            <a:endParaRPr lang="en-US" sz="2400" dirty="0" smtClean="0"/>
          </a:p>
          <a:p>
            <a:pPr marL="109728" indent="0">
              <a:buNone/>
            </a:pPr>
            <a:endParaRPr lang="en-US" sz="2400" dirty="0"/>
          </a:p>
          <a:p>
            <a:pPr marL="109728" indent="0">
              <a:buNone/>
            </a:pPr>
            <a:endParaRPr lang="en-US" sz="2400" dirty="0" smtClean="0"/>
          </a:p>
          <a:p>
            <a:endParaRPr lang="en-US" sz="2400" dirty="0"/>
          </a:p>
          <a:p>
            <a:endParaRPr lang="en-US" sz="2400" dirty="0" smtClean="0"/>
          </a:p>
          <a:p>
            <a:pPr marL="109728" indent="0">
              <a:buNone/>
            </a:pPr>
            <a:endParaRPr lang="en-US" sz="2400" dirty="0" smtClean="0"/>
          </a:p>
          <a:p>
            <a:pPr marL="109728" indent="0">
              <a:buNone/>
            </a:pPr>
            <a:endParaRPr lang="en-US" sz="2400" dirty="0"/>
          </a:p>
        </p:txBody>
      </p:sp>
      <p:sp>
        <p:nvSpPr>
          <p:cNvPr id="3" name="Title 2"/>
          <p:cNvSpPr>
            <a:spLocks noGrp="1"/>
          </p:cNvSpPr>
          <p:nvPr>
            <p:ph type="title"/>
          </p:nvPr>
        </p:nvSpPr>
        <p:spPr/>
        <p:txBody>
          <a:bodyPr>
            <a:normAutofit fontScale="90000"/>
          </a:bodyPr>
          <a:lstStyle/>
          <a:p>
            <a:r>
              <a:rPr lang="en-US" dirty="0" smtClean="0"/>
              <a:t>Phase Two – </a:t>
            </a:r>
            <a:r>
              <a:rPr lang="en-US" sz="3600" dirty="0" smtClean="0"/>
              <a:t>Request Form Changes</a:t>
            </a:r>
            <a:endParaRPr lang="en-US" sz="3600" dirty="0"/>
          </a:p>
        </p:txBody>
      </p:sp>
    </p:spTree>
    <p:extLst>
      <p:ext uri="{BB962C8B-B14F-4D97-AF65-F5344CB8AC3E}">
        <p14:creationId xmlns:p14="http://schemas.microsoft.com/office/powerpoint/2010/main" val="507352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81600"/>
          </a:xfrm>
        </p:spPr>
        <p:txBody>
          <a:bodyPr>
            <a:normAutofit fontScale="92500" lnSpcReduction="10000"/>
          </a:bodyPr>
          <a:lstStyle/>
          <a:p>
            <a:r>
              <a:rPr lang="en-US" sz="2000" dirty="0" smtClean="0"/>
              <a:t>Departments must verify training is up to date for all participants. (</a:t>
            </a:r>
            <a:r>
              <a:rPr lang="en-US" sz="1600" dirty="0" smtClean="0"/>
              <a:t>Sexual </a:t>
            </a:r>
            <a:r>
              <a:rPr lang="en-US" sz="1600" dirty="0"/>
              <a:t>Violence and Sexual Harassment Prevention Training, Cyber Security Awareness Training, and Lab Safety Training (if applicable</a:t>
            </a:r>
            <a:r>
              <a:rPr lang="en-US" sz="1600" dirty="0" smtClean="0"/>
              <a:t>).)</a:t>
            </a:r>
            <a:br>
              <a:rPr lang="en-US" sz="1600" dirty="0" smtClean="0"/>
            </a:br>
            <a:endParaRPr lang="en-US" sz="1600" dirty="0" smtClean="0"/>
          </a:p>
          <a:p>
            <a:r>
              <a:rPr lang="en-US" sz="2000" dirty="0"/>
              <a:t>Faculty must confirm they will not reduce their teaching, research, service, and graduate support commitments during participation. </a:t>
            </a:r>
            <a:r>
              <a:rPr lang="en-US" sz="2000" dirty="0" smtClean="0"/>
              <a:t/>
            </a:r>
            <a:br>
              <a:rPr lang="en-US" sz="2000" dirty="0" smtClean="0"/>
            </a:br>
            <a:endParaRPr lang="en-US" sz="2000" dirty="0" smtClean="0"/>
          </a:p>
          <a:p>
            <a:r>
              <a:rPr lang="en-US" sz="2000" dirty="0" smtClean="0"/>
              <a:t>Faculty must confirm they have </a:t>
            </a:r>
            <a:r>
              <a:rPr lang="en-US" sz="2000" dirty="0"/>
              <a:t>reviewed </a:t>
            </a:r>
            <a:r>
              <a:rPr lang="en-US" sz="2000" dirty="0" smtClean="0"/>
              <a:t>their </a:t>
            </a:r>
            <a:r>
              <a:rPr lang="en-US" sz="2000" dirty="0"/>
              <a:t>department’s equipment inventory control procedures and understand UCSD conducts physical inventory </a:t>
            </a:r>
            <a:r>
              <a:rPr lang="en-US" sz="2000" dirty="0" smtClean="0"/>
              <a:t>of </a:t>
            </a:r>
            <a:r>
              <a:rPr lang="en-US" sz="2000" dirty="0"/>
              <a:t>capital equipment every two years</a:t>
            </a:r>
            <a:r>
              <a:rPr lang="en-US" sz="2000" dirty="0" smtClean="0"/>
              <a:t>.</a:t>
            </a:r>
            <a:br>
              <a:rPr lang="en-US" sz="2000" dirty="0" smtClean="0"/>
            </a:br>
            <a:endParaRPr lang="en-US" sz="2000" dirty="0" smtClean="0"/>
          </a:p>
          <a:p>
            <a:r>
              <a:rPr lang="en-US" sz="2000" dirty="0" smtClean="0"/>
              <a:t>Departments must verify faculty have requested </a:t>
            </a:r>
            <a:r>
              <a:rPr lang="en-US" sz="2000" dirty="0"/>
              <a:t>and received pre-approval for any APM 025 Category I activities planned for 2018-19</a:t>
            </a:r>
            <a:r>
              <a:rPr lang="en-US" sz="2000" dirty="0" smtClean="0"/>
              <a:t>.</a:t>
            </a:r>
            <a:br>
              <a:rPr lang="en-US" sz="2000" dirty="0" smtClean="0"/>
            </a:br>
            <a:endParaRPr lang="en-US" sz="2000" dirty="0" smtClean="0"/>
          </a:p>
          <a:p>
            <a:r>
              <a:rPr lang="en-US" sz="2000" dirty="0" smtClean="0"/>
              <a:t>Departments </a:t>
            </a:r>
            <a:r>
              <a:rPr lang="en-US" sz="2000" dirty="0"/>
              <a:t>must verify faculty </a:t>
            </a:r>
            <a:r>
              <a:rPr lang="en-US" sz="2000" dirty="0" smtClean="0"/>
              <a:t>research contracts and grants are in good standing.</a:t>
            </a:r>
            <a:endParaRPr lang="en-US" sz="2000" dirty="0"/>
          </a:p>
          <a:p>
            <a:endParaRPr lang="en-US" sz="2000" dirty="0" smtClean="0"/>
          </a:p>
          <a:p>
            <a:endParaRPr lang="en-US" sz="2400" dirty="0" smtClean="0"/>
          </a:p>
          <a:p>
            <a:pPr marL="109728" indent="0">
              <a:buNone/>
            </a:pPr>
            <a:endParaRPr lang="en-US" sz="2400" dirty="0"/>
          </a:p>
          <a:p>
            <a:pPr marL="109728" indent="0">
              <a:buNone/>
            </a:pPr>
            <a:endParaRPr lang="en-US" sz="2400" dirty="0" smtClean="0"/>
          </a:p>
          <a:p>
            <a:endParaRPr lang="en-US" sz="2400" dirty="0"/>
          </a:p>
          <a:p>
            <a:endParaRPr lang="en-US" sz="2400" dirty="0" smtClean="0"/>
          </a:p>
          <a:p>
            <a:pPr marL="109728" indent="0">
              <a:buNone/>
            </a:pPr>
            <a:endParaRPr lang="en-US" sz="2400" dirty="0" smtClean="0"/>
          </a:p>
          <a:p>
            <a:pPr marL="109728" indent="0">
              <a:buNone/>
            </a:pPr>
            <a:endParaRPr lang="en-US" sz="2400" dirty="0"/>
          </a:p>
        </p:txBody>
      </p:sp>
      <p:sp>
        <p:nvSpPr>
          <p:cNvPr id="3" name="Title 2"/>
          <p:cNvSpPr>
            <a:spLocks noGrp="1"/>
          </p:cNvSpPr>
          <p:nvPr>
            <p:ph type="title"/>
          </p:nvPr>
        </p:nvSpPr>
        <p:spPr/>
        <p:txBody>
          <a:bodyPr/>
          <a:lstStyle/>
          <a:p>
            <a:r>
              <a:rPr lang="en-US" dirty="0" smtClean="0"/>
              <a:t>Certifications</a:t>
            </a:r>
            <a:endParaRPr lang="en-US" dirty="0"/>
          </a:p>
        </p:txBody>
      </p:sp>
    </p:spTree>
    <p:extLst>
      <p:ext uri="{BB962C8B-B14F-4D97-AF65-F5344CB8AC3E}">
        <p14:creationId xmlns:p14="http://schemas.microsoft.com/office/powerpoint/2010/main" val="1527388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endParaRPr lang="en-US" sz="2000" dirty="0" smtClean="0"/>
          </a:p>
          <a:p>
            <a:r>
              <a:rPr lang="en-US" sz="2000" dirty="0" smtClean="0"/>
              <a:t>Advancement in rank or step in last academic review (or equivalent satisfactory review)</a:t>
            </a:r>
          </a:p>
          <a:p>
            <a:endParaRPr lang="en-US" sz="1600" dirty="0" smtClean="0"/>
          </a:p>
          <a:p>
            <a:r>
              <a:rPr lang="en-US" sz="2000" dirty="0" smtClean="0"/>
              <a:t>Fulfillment of faculty member’s approved teaching load</a:t>
            </a:r>
          </a:p>
          <a:p>
            <a:endParaRPr lang="en-US" sz="2000" dirty="0" smtClean="0"/>
          </a:p>
          <a:p>
            <a:r>
              <a:rPr lang="en-US" sz="2000" dirty="0" smtClean="0"/>
              <a:t>University service commensurate with rank and step</a:t>
            </a:r>
          </a:p>
          <a:p>
            <a:endParaRPr lang="en-US" sz="2000" dirty="0" smtClean="0"/>
          </a:p>
          <a:p>
            <a:r>
              <a:rPr lang="en-US" sz="2000" dirty="0" smtClean="0"/>
              <a:t>Research support obligations are fulfilled and faculty is continuing to support such costs</a:t>
            </a:r>
            <a:br>
              <a:rPr lang="en-US" sz="2000" dirty="0" smtClean="0"/>
            </a:br>
            <a:endParaRPr lang="en-US" sz="2000" dirty="0" smtClean="0"/>
          </a:p>
          <a:p>
            <a:r>
              <a:rPr lang="en-US" sz="2000" dirty="0" smtClean="0"/>
              <a:t>Training and reporting is up to date</a:t>
            </a:r>
          </a:p>
          <a:p>
            <a:endParaRPr lang="en-US" sz="2000" dirty="0" smtClean="0"/>
          </a:p>
          <a:p>
            <a:endParaRPr lang="en-US" sz="2400" dirty="0" smtClean="0"/>
          </a:p>
          <a:p>
            <a:pPr marL="109728" indent="0">
              <a:buNone/>
            </a:pPr>
            <a:endParaRPr lang="en-US" sz="2400" dirty="0"/>
          </a:p>
          <a:p>
            <a:pPr marL="109728" indent="0">
              <a:buNone/>
            </a:pPr>
            <a:endParaRPr lang="en-US" sz="2400" dirty="0" smtClean="0"/>
          </a:p>
          <a:p>
            <a:endParaRPr lang="en-US" sz="2400" dirty="0"/>
          </a:p>
          <a:p>
            <a:endParaRPr lang="en-US" sz="2400" dirty="0" smtClean="0"/>
          </a:p>
          <a:p>
            <a:pPr marL="109728" indent="0">
              <a:buNone/>
            </a:pPr>
            <a:endParaRPr lang="en-US" sz="2400" dirty="0" smtClean="0"/>
          </a:p>
          <a:p>
            <a:pPr marL="109728" indent="0">
              <a:buNone/>
            </a:pPr>
            <a:endParaRPr lang="en-US" sz="2400" dirty="0"/>
          </a:p>
        </p:txBody>
      </p:sp>
      <p:sp>
        <p:nvSpPr>
          <p:cNvPr id="3" name="Title 2"/>
          <p:cNvSpPr>
            <a:spLocks noGrp="1"/>
          </p:cNvSpPr>
          <p:nvPr>
            <p:ph type="title"/>
          </p:nvPr>
        </p:nvSpPr>
        <p:spPr/>
        <p:txBody>
          <a:bodyPr>
            <a:normAutofit/>
          </a:bodyPr>
          <a:lstStyle/>
          <a:p>
            <a:r>
              <a:rPr lang="en-US" sz="3000" dirty="0" smtClean="0"/>
              <a:t>Eligibility and Good Standing</a:t>
            </a:r>
            <a:endParaRPr lang="en-US" sz="3000" dirty="0"/>
          </a:p>
        </p:txBody>
      </p:sp>
    </p:spTree>
    <p:extLst>
      <p:ext uri="{BB962C8B-B14F-4D97-AF65-F5344CB8AC3E}">
        <p14:creationId xmlns:p14="http://schemas.microsoft.com/office/powerpoint/2010/main" val="595485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a:bodyPr>
          <a:lstStyle/>
          <a:p>
            <a:pPr marL="109728" lvl="0" indent="0">
              <a:buNone/>
            </a:pPr>
            <a:r>
              <a:rPr lang="en-US" sz="1800" b="1" dirty="0" smtClean="0"/>
              <a:t>Salary Structure and Funding Section</a:t>
            </a:r>
            <a:r>
              <a:rPr lang="en-US" sz="1800" dirty="0" smtClean="0"/>
              <a:t>:</a:t>
            </a:r>
          </a:p>
          <a:p>
            <a:pPr lvl="0"/>
            <a:r>
              <a:rPr lang="en-US" sz="1800" dirty="0" smtClean="0"/>
              <a:t>SOFI </a:t>
            </a:r>
            <a:r>
              <a:rPr lang="en-US" sz="1800" dirty="0"/>
              <a:t>99100A funds may not be used for the negotiated increment.</a:t>
            </a:r>
          </a:p>
          <a:p>
            <a:pPr lvl="0"/>
            <a:endParaRPr lang="en-US" sz="1800" i="1" dirty="0" smtClean="0"/>
          </a:p>
          <a:p>
            <a:pPr lvl="0"/>
            <a:r>
              <a:rPr lang="en-US" sz="1800" i="1" dirty="0" smtClean="0"/>
              <a:t>Only </a:t>
            </a:r>
            <a:r>
              <a:rPr lang="en-US" sz="1800" i="1" dirty="0"/>
              <a:t>external funds will be used to support this program. “External funds” refers to any non-state-appropriated funds, such as (but not limited to) endowment or gift income, professional degree fees, self- supporting degree fees, and contract and grant support. General Funds cannot be substituted for external funds in support of the program. The intent of the program is that the faculty member has access to the external funds due to his or her research, teaching, or outreach activities. The funds should not be discretionary funds located in the department, school, college, or </a:t>
            </a:r>
            <a:r>
              <a:rPr lang="en-US" sz="1800" i="1" dirty="0" smtClean="0"/>
              <a:t>campus</a:t>
            </a:r>
          </a:p>
          <a:p>
            <a:pPr lvl="0"/>
            <a:r>
              <a:rPr lang="en-US" sz="1800" i="1" dirty="0" smtClean="0"/>
              <a:t/>
            </a:r>
            <a:br>
              <a:rPr lang="en-US" sz="1800" i="1" dirty="0" smtClean="0"/>
            </a:br>
            <a:r>
              <a:rPr lang="en-US" sz="1800" i="1" dirty="0" smtClean="0"/>
              <a:t>Start-up </a:t>
            </a:r>
            <a:r>
              <a:rPr lang="en-US" sz="1800" i="1" dirty="0"/>
              <a:t>funds may be used for the covered compensation portion of </a:t>
            </a:r>
            <a:r>
              <a:rPr lang="en-US" sz="1800" i="1" dirty="0" smtClean="0"/>
              <a:t>summer </a:t>
            </a:r>
            <a:r>
              <a:rPr lang="en-US" sz="1800" i="1" dirty="0"/>
              <a:t>salary if stated in the offer letter. </a:t>
            </a:r>
          </a:p>
        </p:txBody>
      </p:sp>
      <p:sp>
        <p:nvSpPr>
          <p:cNvPr id="3" name="Title 2"/>
          <p:cNvSpPr>
            <a:spLocks noGrp="1"/>
          </p:cNvSpPr>
          <p:nvPr>
            <p:ph type="title"/>
          </p:nvPr>
        </p:nvSpPr>
        <p:spPr/>
        <p:txBody>
          <a:bodyPr>
            <a:normAutofit/>
          </a:bodyPr>
          <a:lstStyle/>
          <a:p>
            <a:r>
              <a:rPr lang="en-US" dirty="0" smtClean="0"/>
              <a:t>FAQ Revision</a:t>
            </a:r>
            <a:endParaRPr lang="en-US" dirty="0"/>
          </a:p>
        </p:txBody>
      </p:sp>
    </p:spTree>
    <p:extLst>
      <p:ext uri="{BB962C8B-B14F-4D97-AF65-F5344CB8AC3E}">
        <p14:creationId xmlns:p14="http://schemas.microsoft.com/office/powerpoint/2010/main" val="16888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47800"/>
            <a:ext cx="8229600" cy="4191000"/>
          </a:xfrm>
        </p:spPr>
        <p:txBody>
          <a:bodyPr>
            <a:noAutofit/>
          </a:bodyPr>
          <a:lstStyle/>
          <a:p>
            <a:pPr marL="109728" indent="0">
              <a:buNone/>
            </a:pPr>
            <a:r>
              <a:rPr lang="en-US" sz="1800" b="1" dirty="0" smtClean="0"/>
              <a:t>Covered </a:t>
            </a:r>
            <a:r>
              <a:rPr lang="en-US" sz="1800" b="1" dirty="0"/>
              <a:t>Compensation </a:t>
            </a:r>
            <a:r>
              <a:rPr lang="en-US" sz="1800" b="1" dirty="0" smtClean="0"/>
              <a:t>Rate</a:t>
            </a:r>
            <a:endParaRPr lang="en-US" sz="1800" b="1" dirty="0"/>
          </a:p>
          <a:p>
            <a:r>
              <a:rPr lang="en-US" sz="1800" dirty="0"/>
              <a:t>Scale-based salary rate plus any off-scale</a:t>
            </a:r>
          </a:p>
          <a:p>
            <a:r>
              <a:rPr lang="en-US" sz="1800" dirty="0"/>
              <a:t>Covered compensation is the portion of salary used for benefit calculations (e.g., retirement, disability, life insurance, etc.)</a:t>
            </a:r>
          </a:p>
          <a:p>
            <a:endParaRPr lang="en-US" sz="1100" dirty="0"/>
          </a:p>
          <a:p>
            <a:pPr marL="109728" indent="0">
              <a:buNone/>
            </a:pPr>
            <a:r>
              <a:rPr lang="en-US" sz="1800" b="1" dirty="0"/>
              <a:t>Negotiated Salary Increment </a:t>
            </a:r>
          </a:p>
          <a:p>
            <a:r>
              <a:rPr lang="en-US" sz="1800" dirty="0" smtClean="0"/>
              <a:t>The </a:t>
            </a:r>
            <a:r>
              <a:rPr lang="en-US" sz="1800" dirty="0"/>
              <a:t>negotiated salary increment is </a:t>
            </a:r>
            <a:r>
              <a:rPr lang="en-US" sz="1800" u="sng" dirty="0"/>
              <a:t>not</a:t>
            </a:r>
            <a:r>
              <a:rPr lang="en-US" sz="1800" dirty="0"/>
              <a:t> </a:t>
            </a:r>
            <a:r>
              <a:rPr lang="en-US" sz="1800" dirty="0" smtClean="0"/>
              <a:t>covered compensation and only external funds may be used to support this.</a:t>
            </a:r>
          </a:p>
          <a:p>
            <a:pPr marL="109728" indent="0">
              <a:buNone/>
            </a:pPr>
            <a:r>
              <a:rPr lang="en-US" sz="1800" i="1" dirty="0" smtClean="0"/>
              <a:t>   *Divisions </a:t>
            </a:r>
            <a:r>
              <a:rPr lang="en-US" sz="1800" i="1" dirty="0"/>
              <a:t>may limit </a:t>
            </a:r>
            <a:r>
              <a:rPr lang="en-US" sz="1800" i="1" dirty="0" smtClean="0"/>
              <a:t>% </a:t>
            </a:r>
            <a:r>
              <a:rPr lang="en-US" sz="1800" i="1" dirty="0"/>
              <a:t>to less than 30%</a:t>
            </a:r>
          </a:p>
          <a:p>
            <a:pPr marL="109728" indent="0">
              <a:buNone/>
            </a:pPr>
            <a:endParaRPr lang="en-US" sz="1800" dirty="0"/>
          </a:p>
          <a:p>
            <a:pPr marL="109728" indent="0">
              <a:buNone/>
            </a:pPr>
            <a:r>
              <a:rPr lang="en-US" sz="1800" b="1" dirty="0"/>
              <a:t>Total UC Salary </a:t>
            </a:r>
            <a:r>
              <a:rPr lang="en-US" sz="1800" b="1" dirty="0" smtClean="0"/>
              <a:t>Rate</a:t>
            </a:r>
            <a:endParaRPr lang="en-US" sz="1800" dirty="0"/>
          </a:p>
          <a:p>
            <a:r>
              <a:rPr lang="en-US" sz="1800" dirty="0" smtClean="0"/>
              <a:t>Covered compensation plus the negotiated </a:t>
            </a:r>
            <a:r>
              <a:rPr lang="en-US" sz="1800" dirty="0"/>
              <a:t>salary </a:t>
            </a:r>
            <a:r>
              <a:rPr lang="en-US" sz="1800" dirty="0" smtClean="0"/>
              <a:t>increment</a:t>
            </a:r>
          </a:p>
          <a:p>
            <a:pPr marL="109728" indent="0">
              <a:buNone/>
            </a:pPr>
            <a:endParaRPr lang="en-US" sz="1800" dirty="0" smtClean="0"/>
          </a:p>
          <a:p>
            <a:pPr marL="109728" indent="0">
              <a:buNone/>
            </a:pPr>
            <a:r>
              <a:rPr lang="en-US" sz="1800" dirty="0" smtClean="0"/>
              <a:t>  </a:t>
            </a:r>
          </a:p>
        </p:txBody>
      </p:sp>
      <p:sp>
        <p:nvSpPr>
          <p:cNvPr id="3" name="Title 2"/>
          <p:cNvSpPr>
            <a:spLocks noGrp="1"/>
          </p:cNvSpPr>
          <p:nvPr>
            <p:ph type="title"/>
          </p:nvPr>
        </p:nvSpPr>
        <p:spPr/>
        <p:txBody>
          <a:bodyPr/>
          <a:lstStyle/>
          <a:p>
            <a:r>
              <a:rPr lang="en-US" dirty="0" smtClean="0"/>
              <a:t>Salary Components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12290</TotalTime>
  <Words>1230</Words>
  <Application>Microsoft Office PowerPoint</Application>
  <PresentationFormat>On-screen Show (4:3)</PresentationFormat>
  <Paragraphs>169</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Lucida Sans Unicode</vt:lpstr>
      <vt:lpstr>Verdana</vt:lpstr>
      <vt:lpstr>Wingdings 2</vt:lpstr>
      <vt:lpstr>Wingdings 3</vt:lpstr>
      <vt:lpstr>Concourse</vt:lpstr>
      <vt:lpstr>Academic Affairs General Campus Compensation Plan Trial  Phase Two of Pilot</vt:lpstr>
      <vt:lpstr>GCCP Phase Two  </vt:lpstr>
      <vt:lpstr>Overview</vt:lpstr>
      <vt:lpstr>Phase Two - Approval Process </vt:lpstr>
      <vt:lpstr>Phase Two – Request Form Changes</vt:lpstr>
      <vt:lpstr>Certifications</vt:lpstr>
      <vt:lpstr>Eligibility and Good Standing</vt:lpstr>
      <vt:lpstr>FAQ Revision</vt:lpstr>
      <vt:lpstr>Salary Components</vt:lpstr>
      <vt:lpstr>Salary Components Chart</vt:lpstr>
      <vt:lpstr>Salary Guidelines</vt:lpstr>
      <vt:lpstr>Leaves</vt:lpstr>
      <vt:lpstr>Recap of Year 1- 5</vt:lpstr>
      <vt:lpstr>PPS Entry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Affairs Fiscal Contacts Meeting</dc:title>
  <dc:creator>Mary Baran</dc:creator>
  <cp:lastModifiedBy>Baran, Mary</cp:lastModifiedBy>
  <cp:revision>490</cp:revision>
  <cp:lastPrinted>2018-03-19T22:54:52Z</cp:lastPrinted>
  <dcterms:created xsi:type="dcterms:W3CDTF">2009-06-18T03:44:26Z</dcterms:created>
  <dcterms:modified xsi:type="dcterms:W3CDTF">2018-03-20T14:36:24Z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