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handoutMasterIdLst>
    <p:handoutMasterId r:id="rId21"/>
  </p:handoutMasterIdLst>
  <p:sldIdLst>
    <p:sldId id="256" r:id="rId2"/>
    <p:sldId id="471" r:id="rId3"/>
    <p:sldId id="472" r:id="rId4"/>
    <p:sldId id="473" r:id="rId5"/>
    <p:sldId id="474" r:id="rId6"/>
    <p:sldId id="478" r:id="rId7"/>
    <p:sldId id="475" r:id="rId8"/>
    <p:sldId id="476" r:id="rId9"/>
    <p:sldId id="483" r:id="rId10"/>
    <p:sldId id="484" r:id="rId11"/>
    <p:sldId id="486" r:id="rId12"/>
    <p:sldId id="487" r:id="rId13"/>
    <p:sldId id="485" r:id="rId14"/>
    <p:sldId id="479" r:id="rId15"/>
    <p:sldId id="480" r:id="rId16"/>
    <p:sldId id="481" r:id="rId17"/>
    <p:sldId id="482" r:id="rId18"/>
    <p:sldId id="461" r:id="rId19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2A4"/>
    <a:srgbClr val="340C7D"/>
    <a:srgbClr val="340C9C"/>
    <a:srgbClr val="310B8F"/>
    <a:srgbClr val="1C0590"/>
    <a:srgbClr val="1C05A3"/>
    <a:srgbClr val="1D05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0647" autoAdjust="0"/>
  </p:normalViewPr>
  <p:slideViewPr>
    <p:cSldViewPr>
      <p:cViewPr>
        <p:scale>
          <a:sx n="125" d="100"/>
          <a:sy n="125" d="100"/>
        </p:scale>
        <p:origin x="-6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86C41-5373-4263-BF99-1BD30AAF960C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7F7B3-EE5E-49C0-8CB8-E6F39A20F9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039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7F9F8-45AC-45EC-9AA1-EF1BDA95CD86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34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70A0-ECE7-467B-A36A-0C4AACE08D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33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E5A989-3326-4FE7-9581-A50F56DC6C4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E5A989-3326-4FE7-9581-A50F56DC6C45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E5A989-3326-4FE7-9581-A50F56DC6C4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E5A989-3326-4FE7-9581-A50F56DC6C4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E5A989-3326-4FE7-9581-A50F56DC6C45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E5A989-3326-4FE7-9581-A50F56DC6C45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E5A989-3326-4FE7-9581-A50F56DC6C45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E5A989-3326-4FE7-9581-A50F56DC6C45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E5A989-3326-4FE7-9581-A50F56DC6C45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7E3FA6-2207-435F-AA8C-2A63D136FD46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7E3FA6-2207-435F-AA8C-2A63D136FD46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7E3FA6-2207-435F-AA8C-2A63D136FD46}" type="datetimeFigureOut">
              <a:rPr lang="en-US" smtClean="0"/>
              <a:pPr/>
              <a:t>2/16/2016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829761"/>
          </a:xfrm>
        </p:spPr>
        <p:txBody>
          <a:bodyPr>
            <a:normAutofit/>
          </a:bodyPr>
          <a:lstStyle/>
          <a:p>
            <a:r>
              <a:rPr lang="en-US" dirty="0" smtClean="0"/>
              <a:t>Academic Affairs</a:t>
            </a:r>
            <a:br>
              <a:rPr lang="en-US" dirty="0" smtClean="0"/>
            </a:br>
            <a:r>
              <a:rPr lang="en-US" dirty="0" smtClean="0"/>
              <a:t>Fiscal Contacts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14600"/>
            <a:ext cx="80010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February 16, 2016</a:t>
            </a:r>
          </a:p>
          <a:p>
            <a:endParaRPr lang="en-US" dirty="0" smtClean="0"/>
          </a:p>
          <a:p>
            <a:r>
              <a:rPr lang="en-US" dirty="0" smtClean="0"/>
              <a:t>Adam DiProfio </a:t>
            </a:r>
          </a:p>
          <a:p>
            <a:r>
              <a:rPr lang="en-US" dirty="0" smtClean="0"/>
              <a:t>x22565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81823" y="3581400"/>
            <a:ext cx="1847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sz="40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r"/>
            <a:endParaRPr lang="en-US" sz="40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06804" y="3352800"/>
            <a:ext cx="1847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dirty="0" smtClean="0"/>
          </a:p>
          <a:p>
            <a:pPr algn="r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89EE2113-746E-4C99-A5F0-D616C849D526}" type="slidenum">
              <a:rPr lang="en-US" smtClean="0"/>
              <a:pPr/>
              <a:t>10</a:t>
            </a:fld>
            <a:endParaRPr lang="en-US" dirty="0" smtClean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QueryLink Advanced - Options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4419600"/>
          </a:xfrm>
        </p:spPr>
        <p:txBody>
          <a:bodyPr>
            <a:normAutofit/>
          </a:bodyPr>
          <a:lstStyle/>
          <a:p>
            <a:pPr>
              <a:spcAft>
                <a:spcPts val="400"/>
              </a:spcAft>
            </a:pPr>
            <a:r>
              <a:rPr lang="en-US" dirty="0" smtClean="0"/>
              <a:t>View Query – Use to find out why “Your query did not find any results”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Save/Load Query – Store useful &amp; recurring queries. Share with others.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Sort / Subtotal – Can show counts of data and “Only show subtotals”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Turn Distinct On – Important for Contract &amp; Grant or Employee data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Set Results Row Count – Always change this!</a:t>
            </a:r>
          </a:p>
        </p:txBody>
      </p:sp>
    </p:spTree>
    <p:extLst>
      <p:ext uri="{BB962C8B-B14F-4D97-AF65-F5344CB8AC3E}">
        <p14:creationId xmlns:p14="http://schemas.microsoft.com/office/powerpoint/2010/main" val="111061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89EE2113-746E-4C99-A5F0-D616C849D526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QueryLink Advanced - Filters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4419600"/>
          </a:xfrm>
        </p:spPr>
        <p:txBody>
          <a:bodyPr>
            <a:normAutofit/>
          </a:bodyPr>
          <a:lstStyle/>
          <a:p>
            <a:pPr>
              <a:spcAft>
                <a:spcPts val="400"/>
              </a:spcAft>
            </a:pPr>
            <a:r>
              <a:rPr lang="en-US" dirty="0" smtClean="0"/>
              <a:t>Equal To / Not Equal To</a:t>
            </a:r>
          </a:p>
          <a:p>
            <a:pPr>
              <a:spcAft>
                <a:spcPts val="400"/>
              </a:spcAft>
            </a:pPr>
            <a:r>
              <a:rPr lang="en-US" dirty="0" smtClean="0"/>
              <a:t>&gt;=  and &lt;=</a:t>
            </a:r>
          </a:p>
          <a:p>
            <a:pPr>
              <a:spcAft>
                <a:spcPts val="400"/>
              </a:spcAft>
            </a:pPr>
            <a:r>
              <a:rPr lang="en-US" dirty="0" smtClean="0"/>
              <a:t>Contains</a:t>
            </a:r>
          </a:p>
          <a:p>
            <a:pPr lvl="1">
              <a:spcAft>
                <a:spcPts val="400"/>
              </a:spcAft>
            </a:pPr>
            <a:r>
              <a:rPr lang="en-US" dirty="0" smtClean="0"/>
              <a:t>Helpful with strong naming conventions</a:t>
            </a:r>
          </a:p>
          <a:p>
            <a:pPr>
              <a:spcAft>
                <a:spcPts val="400"/>
              </a:spcAft>
            </a:pPr>
            <a:r>
              <a:rPr lang="en-US" dirty="0" smtClean="0"/>
              <a:t>Starts as / starts not as / ends as…</a:t>
            </a:r>
          </a:p>
          <a:p>
            <a:pPr>
              <a:spcAft>
                <a:spcPts val="400"/>
              </a:spcAft>
            </a:pPr>
            <a:r>
              <a:rPr lang="en-US" dirty="0" smtClean="0"/>
              <a:t>In List</a:t>
            </a:r>
          </a:p>
          <a:p>
            <a:pPr>
              <a:spcAft>
                <a:spcPts val="400"/>
              </a:spcAft>
            </a:pPr>
            <a:r>
              <a:rPr lang="en-US" dirty="0" smtClean="0"/>
              <a:t>Advanced</a:t>
            </a:r>
          </a:p>
          <a:p>
            <a:pPr lvl="1">
              <a:spcAft>
                <a:spcPts val="400"/>
              </a:spcAft>
            </a:pPr>
            <a:r>
              <a:rPr lang="en-US" dirty="0" smtClean="0"/>
              <a:t>Allows 5 of the above filters with and/or options</a:t>
            </a:r>
            <a:endParaRPr lang="en-US" dirty="0"/>
          </a:p>
          <a:p>
            <a:pPr lvl="1">
              <a:spcAft>
                <a:spcPts val="400"/>
              </a:spcAft>
            </a:pPr>
            <a:r>
              <a:rPr lang="en-US" dirty="0" smtClean="0"/>
              <a:t>5 “in list” allows for 50 individual items</a:t>
            </a:r>
          </a:p>
        </p:txBody>
      </p:sp>
    </p:spTree>
    <p:extLst>
      <p:ext uri="{BB962C8B-B14F-4D97-AF65-F5344CB8AC3E}">
        <p14:creationId xmlns:p14="http://schemas.microsoft.com/office/powerpoint/2010/main" val="646227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89EE2113-746E-4C99-A5F0-D616C849D526}" type="slidenum">
              <a:rPr lang="en-US" smtClean="0"/>
              <a:pPr/>
              <a:t>12</a:t>
            </a:fld>
            <a:endParaRPr lang="en-US" dirty="0" smtClean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Advanced – Increasing Complexity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4419600"/>
          </a:xfrm>
        </p:spPr>
        <p:txBody>
          <a:bodyPr>
            <a:normAutofit/>
          </a:bodyPr>
          <a:lstStyle/>
          <a:p>
            <a:pPr>
              <a:spcAft>
                <a:spcPts val="400"/>
              </a:spcAft>
            </a:pPr>
            <a:r>
              <a:rPr lang="en-US" dirty="0" smtClean="0"/>
              <a:t>Individual Accounts = IFOP</a:t>
            </a:r>
          </a:p>
          <a:p>
            <a:pPr>
              <a:spcAft>
                <a:spcPts val="400"/>
              </a:spcAft>
            </a:pPr>
            <a:r>
              <a:rPr lang="en-US" dirty="0" smtClean="0"/>
              <a:t>Multiple Accounts = Project Numbers</a:t>
            </a:r>
          </a:p>
          <a:p>
            <a:pPr>
              <a:spcAft>
                <a:spcPts val="400"/>
              </a:spcAft>
            </a:pPr>
            <a:r>
              <a:rPr lang="en-US" dirty="0" smtClean="0"/>
              <a:t>Too complex for Project Numbers = QueryLink filters</a:t>
            </a:r>
          </a:p>
          <a:p>
            <a:pPr>
              <a:spcAft>
                <a:spcPts val="400"/>
              </a:spcAft>
            </a:pPr>
            <a:r>
              <a:rPr lang="en-US" dirty="0" smtClean="0"/>
              <a:t>Too complex for QueryLink filters = Extract from Data Warehouse using SQL</a:t>
            </a:r>
          </a:p>
          <a:p>
            <a:pPr>
              <a:spcAft>
                <a:spcPts val="4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677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89EE2113-746E-4C99-A5F0-D616C849D526}" type="slidenum">
              <a:rPr lang="en-US" smtClean="0"/>
              <a:pPr/>
              <a:t>13</a:t>
            </a:fld>
            <a:endParaRPr lang="en-US" dirty="0" smtClean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Advanced – Org Hierarchy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4419600"/>
          </a:xfrm>
        </p:spPr>
        <p:txBody>
          <a:bodyPr>
            <a:normAutofit/>
          </a:bodyPr>
          <a:lstStyle/>
          <a:p>
            <a:pPr>
              <a:spcAft>
                <a:spcPts val="400"/>
              </a:spcAft>
            </a:pPr>
            <a:r>
              <a:rPr lang="en-US" dirty="0" smtClean="0"/>
              <a:t>FinancialLink runs as high as Org Level 4 </a:t>
            </a:r>
          </a:p>
          <a:p>
            <a:pPr lvl="1">
              <a:spcAft>
                <a:spcPts val="400"/>
              </a:spcAft>
            </a:pPr>
            <a:r>
              <a:rPr lang="en-US" dirty="0" smtClean="0"/>
              <a:t>Example Org = 416XXX</a:t>
            </a:r>
          </a:p>
          <a:p>
            <a:pPr>
              <a:spcAft>
                <a:spcPts val="400"/>
              </a:spcAft>
            </a:pPr>
            <a:r>
              <a:rPr lang="en-US" dirty="0" smtClean="0"/>
              <a:t>QueryLink can go up to Org Level 1</a:t>
            </a:r>
          </a:p>
          <a:p>
            <a:pPr>
              <a:spcAft>
                <a:spcPts val="400"/>
              </a:spcAft>
            </a:pPr>
            <a:r>
              <a:rPr lang="en-US" dirty="0" smtClean="0"/>
              <a:t>Academic Affairs </a:t>
            </a:r>
            <a:r>
              <a:rPr lang="en-US" dirty="0" err="1" smtClean="0"/>
              <a:t>Depts</a:t>
            </a:r>
            <a:r>
              <a:rPr lang="en-US" dirty="0" smtClean="0"/>
              <a:t> Typically (but not always):</a:t>
            </a:r>
          </a:p>
          <a:p>
            <a:pPr lvl="1">
              <a:spcAft>
                <a:spcPts val="400"/>
              </a:spcAft>
            </a:pPr>
            <a:r>
              <a:rPr lang="en-US" dirty="0" smtClean="0"/>
              <a:t>Org Level 1 = VC Area</a:t>
            </a:r>
          </a:p>
          <a:p>
            <a:pPr lvl="1">
              <a:spcAft>
                <a:spcPts val="400"/>
              </a:spcAft>
            </a:pPr>
            <a:r>
              <a:rPr lang="en-US" dirty="0" smtClean="0"/>
              <a:t>Org Level 2 = Division</a:t>
            </a:r>
          </a:p>
          <a:p>
            <a:pPr lvl="1">
              <a:spcAft>
                <a:spcPts val="400"/>
              </a:spcAft>
            </a:pPr>
            <a:r>
              <a:rPr lang="en-US" dirty="0" smtClean="0"/>
              <a:t>Org Level 3 = Department</a:t>
            </a:r>
          </a:p>
          <a:p>
            <a:pPr lvl="1">
              <a:spcAft>
                <a:spcPts val="400"/>
              </a:spcAft>
            </a:pPr>
            <a:r>
              <a:rPr lang="en-US" dirty="0" smtClean="0"/>
              <a:t>Org Level 4 = FinLink Org</a:t>
            </a:r>
          </a:p>
          <a:p>
            <a:pPr lvl="1">
              <a:spcAft>
                <a:spcPts val="4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68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89EE2113-746E-4C99-A5F0-D616C849D526}" type="slidenum">
              <a:rPr lang="en-US" smtClean="0"/>
              <a:pPr/>
              <a:t>14</a:t>
            </a:fld>
            <a:endParaRPr lang="en-US" dirty="0" smtClean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List of helpful queries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7696200" cy="4191000"/>
          </a:xfrm>
        </p:spPr>
        <p:txBody>
          <a:bodyPr/>
          <a:lstStyle/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Salary info for grant preparers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Replaces the old EmployeeLink general selection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Overdraft Summary Report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Runs Overdraft Report with Notes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Project Detail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Query contents of a Project Number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1135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89EE2113-746E-4C99-A5F0-D616C849D526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List of helpful queries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53400" cy="4191000"/>
          </a:xfrm>
        </p:spPr>
        <p:txBody>
          <a:bodyPr/>
          <a:lstStyle/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Statement of Operations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Profit/Loss for Recharges/Cost Centers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Accounts Receivable Aging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Track External Payments due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Sponsored Projects AR Aging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Check status of sponsor payments</a:t>
            </a:r>
          </a:p>
        </p:txBody>
      </p:sp>
    </p:spTree>
    <p:extLst>
      <p:ext uri="{BB962C8B-B14F-4D97-AF65-F5344CB8AC3E}">
        <p14:creationId xmlns:p14="http://schemas.microsoft.com/office/powerpoint/2010/main" val="385334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89EE2113-746E-4C99-A5F0-D616C849D526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List of helpful queries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153400" cy="4191000"/>
          </a:xfrm>
        </p:spPr>
        <p:txBody>
          <a:bodyPr/>
          <a:lstStyle/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GSRTF Query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Check payments for campus rebates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Approval Templates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DSAs can check IFIS templates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IFIS Unapproved Documents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DSAs can check outstanding documents</a:t>
            </a:r>
          </a:p>
        </p:txBody>
      </p:sp>
    </p:spTree>
    <p:extLst>
      <p:ext uri="{BB962C8B-B14F-4D97-AF65-F5344CB8AC3E}">
        <p14:creationId xmlns:p14="http://schemas.microsoft.com/office/powerpoint/2010/main" val="1928235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89EE2113-746E-4C99-A5F0-D616C849D526}" type="slidenum">
              <a:rPr lang="en-US" smtClean="0"/>
              <a:pPr/>
              <a:t>17</a:t>
            </a:fld>
            <a:endParaRPr lang="en-US" dirty="0" smtClean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List of helpful queries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153400" cy="4191000"/>
          </a:xfrm>
        </p:spPr>
        <p:txBody>
          <a:bodyPr/>
          <a:lstStyle/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Proposal Data for Departments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Award Data for Departments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Cost Share Detail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Express Card Transaction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ERS Status Report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Staffing List Detail &amp; Exception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Permanent Budget</a:t>
            </a:r>
          </a:p>
        </p:txBody>
      </p:sp>
    </p:spTree>
    <p:extLst>
      <p:ext uri="{BB962C8B-B14F-4D97-AF65-F5344CB8AC3E}">
        <p14:creationId xmlns:p14="http://schemas.microsoft.com/office/powerpoint/2010/main" val="1581662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Adam DiProfio</a:t>
            </a:r>
          </a:p>
          <a:p>
            <a:pPr marL="109728" indent="0">
              <a:buNone/>
            </a:pPr>
            <a:r>
              <a:rPr lang="en-US" dirty="0" smtClean="0"/>
              <a:t>x22565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56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457200"/>
            <a:ext cx="7696200" cy="92148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QueryLink Basics</a:t>
            </a:r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457200" y="1378688"/>
            <a:ext cx="8229600" cy="47935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</a:pPr>
            <a:r>
              <a:rPr lang="en-US" dirty="0" smtClean="0"/>
              <a:t>QueryLink – Web-based tool to retrieve data from the Data Warehouse without knowing SQL programming.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Most “Link Family” sites have a “Queries” link.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Or use </a:t>
            </a:r>
            <a:r>
              <a:rPr lang="en-US" dirty="0" err="1" smtClean="0"/>
              <a:t>DataLink</a:t>
            </a:r>
            <a:r>
              <a:rPr lang="en-US" dirty="0" smtClean="0"/>
              <a:t> for all Queries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75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14400"/>
            <a:ext cx="8093542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5"/>
          <p:cNvSpPr>
            <a:spLocks noChangeArrowheads="1"/>
          </p:cNvSpPr>
          <p:nvPr/>
        </p:nvSpPr>
        <p:spPr bwMode="auto">
          <a:xfrm rot="13092711">
            <a:off x="1445636" y="4377204"/>
            <a:ext cx="661987" cy="173037"/>
          </a:xfrm>
          <a:prstGeom prst="rightArrow">
            <a:avLst>
              <a:gd name="adj1" fmla="val 50000"/>
              <a:gd name="adj2" fmla="val 75681"/>
            </a:avLst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96240" y="4114800"/>
            <a:ext cx="1066800" cy="2286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98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" y="457201"/>
            <a:ext cx="8265710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5"/>
          <p:cNvSpPr>
            <a:spLocks noChangeArrowheads="1"/>
          </p:cNvSpPr>
          <p:nvPr/>
        </p:nvSpPr>
        <p:spPr bwMode="auto">
          <a:xfrm rot="13092711">
            <a:off x="1201796" y="2472204"/>
            <a:ext cx="661987" cy="173037"/>
          </a:xfrm>
          <a:prstGeom prst="rightArrow">
            <a:avLst>
              <a:gd name="adj1" fmla="val 50000"/>
              <a:gd name="adj2" fmla="val 75681"/>
            </a:avLst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152400" y="2209800"/>
            <a:ext cx="1066800" cy="2286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0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57200"/>
            <a:ext cx="8425856" cy="554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5"/>
          <p:cNvSpPr>
            <a:spLocks noChangeArrowheads="1"/>
          </p:cNvSpPr>
          <p:nvPr/>
        </p:nvSpPr>
        <p:spPr bwMode="auto">
          <a:xfrm rot="13092711">
            <a:off x="2725796" y="2169000"/>
            <a:ext cx="661987" cy="173037"/>
          </a:xfrm>
          <a:prstGeom prst="rightArrow">
            <a:avLst>
              <a:gd name="adj1" fmla="val 50000"/>
              <a:gd name="adj2" fmla="val 75681"/>
            </a:avLst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1676400" y="1906596"/>
            <a:ext cx="1066800" cy="2286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6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457200"/>
            <a:ext cx="7696200" cy="92148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Why Use QueryLink?</a:t>
            </a:r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457200" y="1378688"/>
            <a:ext cx="8229600" cy="47935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If FinLink &amp; Project Numbers are not good enough</a:t>
            </a:r>
          </a:p>
          <a:p>
            <a:pPr lvl="1"/>
            <a:r>
              <a:rPr lang="en-US" dirty="0" smtClean="0"/>
              <a:t>Very large data sets</a:t>
            </a:r>
          </a:p>
          <a:p>
            <a:pPr lvl="1"/>
            <a:r>
              <a:rPr lang="en-US" dirty="0" smtClean="0"/>
              <a:t>Higher Level Organization Codes</a:t>
            </a:r>
          </a:p>
          <a:p>
            <a:pPr lvl="1"/>
            <a:r>
              <a:rPr lang="en-US" dirty="0" smtClean="0"/>
              <a:t>Regularly run complex reports</a:t>
            </a:r>
          </a:p>
          <a:p>
            <a:r>
              <a:rPr lang="en-US" dirty="0" smtClean="0"/>
              <a:t>If there are not good “Link Family” reports</a:t>
            </a:r>
          </a:p>
          <a:p>
            <a:pPr lvl="1"/>
            <a:r>
              <a:rPr lang="en-US" dirty="0" smtClean="0"/>
              <a:t>Contracts and Grants </a:t>
            </a:r>
          </a:p>
          <a:p>
            <a:pPr lvl="1"/>
            <a:r>
              <a:rPr lang="en-US" dirty="0" smtClean="0"/>
              <a:t>Permanent Budget</a:t>
            </a:r>
          </a:p>
          <a:p>
            <a:pPr lvl="1"/>
            <a:r>
              <a:rPr lang="en-US" dirty="0" smtClean="0"/>
              <a:t>Employee Data</a:t>
            </a:r>
          </a:p>
          <a:p>
            <a:pPr lvl="1"/>
            <a:r>
              <a:rPr lang="en-US" dirty="0" smtClean="0"/>
              <a:t>Enrollment</a:t>
            </a:r>
          </a:p>
          <a:p>
            <a:r>
              <a:rPr lang="en-US" dirty="0" smtClean="0"/>
              <a:t>If you want to write your own SQL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9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457200"/>
            <a:ext cx="7696200" cy="92148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SQL Basics</a:t>
            </a:r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228600" y="1378688"/>
            <a:ext cx="2133600" cy="47935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lnSpc>
                <a:spcPct val="150000"/>
              </a:lnSpc>
              <a:buNone/>
            </a:pPr>
            <a:r>
              <a:rPr lang="en-US" u="sng" dirty="0" smtClean="0"/>
              <a:t>SQL Terms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/>
              <a:t>S</a:t>
            </a:r>
            <a:r>
              <a:rPr lang="en-US" dirty="0" smtClean="0"/>
              <a:t>elect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/>
              <a:t>From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/>
              <a:t>Where</a:t>
            </a:r>
            <a:endParaRPr lang="en-US" dirty="0"/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057400" y="1378688"/>
            <a:ext cx="3703320" cy="47935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lnSpc>
                <a:spcPct val="150000"/>
              </a:lnSpc>
              <a:buNone/>
            </a:pPr>
            <a:r>
              <a:rPr lang="en-US" dirty="0" smtClean="0"/>
              <a:t>   </a:t>
            </a:r>
            <a:r>
              <a:rPr lang="en-US" u="sng" dirty="0" smtClean="0"/>
              <a:t>Definition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/>
              <a:t>= Display or Report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/>
              <a:t>= Location of Data 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/>
              <a:t>= Filter</a:t>
            </a:r>
            <a:endParaRPr lang="en-US" dirty="0"/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5715000" y="1355828"/>
            <a:ext cx="3322320" cy="47935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lnSpc>
                <a:spcPct val="150000"/>
              </a:lnSpc>
              <a:buNone/>
            </a:pPr>
            <a:r>
              <a:rPr lang="en-US" u="sng" dirty="0" smtClean="0"/>
              <a:t>QueryLink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/>
              <a:t>Check Box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/>
              <a:t>Not Needed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en-US" dirty="0" smtClean="0"/>
              <a:t>Drop Down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89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33400"/>
            <a:ext cx="8972550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5"/>
          <p:cNvSpPr>
            <a:spLocks noChangeArrowheads="1"/>
          </p:cNvSpPr>
          <p:nvPr/>
        </p:nvSpPr>
        <p:spPr bwMode="auto">
          <a:xfrm rot="13092711">
            <a:off x="1057016" y="1648009"/>
            <a:ext cx="661987" cy="173037"/>
          </a:xfrm>
          <a:prstGeom prst="rightArrow">
            <a:avLst>
              <a:gd name="adj1" fmla="val 50000"/>
              <a:gd name="adj2" fmla="val 75681"/>
            </a:avLst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7620" y="1347504"/>
            <a:ext cx="1066800" cy="266701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752600" y="1905000"/>
            <a:ext cx="106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Select / Display</a:t>
            </a:r>
            <a:endParaRPr lang="en-US" dirty="0"/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 rot="13092711">
            <a:off x="5087996" y="1686109"/>
            <a:ext cx="661987" cy="173037"/>
          </a:xfrm>
          <a:prstGeom prst="rightArrow">
            <a:avLst>
              <a:gd name="adj1" fmla="val 50000"/>
              <a:gd name="adj2" fmla="val 75681"/>
            </a:avLst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3802380" y="1347503"/>
            <a:ext cx="1066800" cy="266701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46878" y="2007251"/>
            <a:ext cx="10668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Where / Filter</a:t>
            </a:r>
            <a:endParaRPr lang="en-US" dirty="0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7543800" y="1315789"/>
            <a:ext cx="1514474" cy="360611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2" name="AutoShape 5"/>
          <p:cNvSpPr>
            <a:spLocks noChangeArrowheads="1"/>
          </p:cNvSpPr>
          <p:nvPr/>
        </p:nvSpPr>
        <p:spPr bwMode="auto">
          <a:xfrm rot="19267875">
            <a:off x="6900807" y="1716593"/>
            <a:ext cx="661987" cy="173037"/>
          </a:xfrm>
          <a:prstGeom prst="rightArrow">
            <a:avLst>
              <a:gd name="adj1" fmla="val 50000"/>
              <a:gd name="adj2" fmla="val 75681"/>
            </a:avLst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16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Page </a:t>
            </a:r>
            <a:fld id="{89EE2113-746E-4C99-A5F0-D616C849D526}" type="slidenum">
              <a:rPr lang="en-US" smtClean="0"/>
              <a:pPr/>
              <a:t>9</a:t>
            </a:fld>
            <a:endParaRPr lang="en-US" dirty="0" smtClean="0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Sample </a:t>
            </a:r>
            <a:r>
              <a:rPr lang="en-US" dirty="0" smtClean="0"/>
              <a:t>Queries</a:t>
            </a:r>
            <a:endParaRPr lang="en-US" dirty="0" smtClean="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7696200" cy="4191000"/>
          </a:xfrm>
        </p:spPr>
        <p:txBody>
          <a:bodyPr/>
          <a:lstStyle/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dirty="0" smtClean="0"/>
              <a:t>Live demos</a:t>
            </a:r>
            <a:endParaRPr lang="en-US" dirty="0" smtClean="0"/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6842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6745</TotalTime>
  <Words>488</Words>
  <Application>Microsoft Office PowerPoint</Application>
  <PresentationFormat>On-screen Show (4:3)</PresentationFormat>
  <Paragraphs>117</Paragraphs>
  <Slides>18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Academic Affairs Fiscal Contacts Meeting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Sample Queries</vt:lpstr>
      <vt:lpstr>QueryLink Advanced - Options</vt:lpstr>
      <vt:lpstr>QueryLink Advanced - Filters</vt:lpstr>
      <vt:lpstr>Advanced – Increasing Complexity</vt:lpstr>
      <vt:lpstr>Advanced – Org Hierarchy</vt:lpstr>
      <vt:lpstr>List of helpful queries</vt:lpstr>
      <vt:lpstr>List of helpful queries</vt:lpstr>
      <vt:lpstr>List of helpful queries</vt:lpstr>
      <vt:lpstr>List of helpful queries</vt:lpstr>
      <vt:lpstr>Thank you.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Affairs Fiscal Contacts Meeting</dc:title>
  <dc:creator>Kathy Farrelly</dc:creator>
  <cp:lastModifiedBy>adiprofio</cp:lastModifiedBy>
  <cp:revision>478</cp:revision>
  <dcterms:created xsi:type="dcterms:W3CDTF">2009-06-18T03:44:26Z</dcterms:created>
  <dcterms:modified xsi:type="dcterms:W3CDTF">2016-02-16T18:47:25Z</dcterms:modified>
</cp:coreProperties>
</file>