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handoutMasterIdLst>
    <p:handoutMasterId r:id="rId23"/>
  </p:handoutMasterIdLst>
  <p:sldIdLst>
    <p:sldId id="256" r:id="rId2"/>
    <p:sldId id="428" r:id="rId3"/>
    <p:sldId id="429" r:id="rId4"/>
    <p:sldId id="386" r:id="rId5"/>
    <p:sldId id="430" r:id="rId6"/>
    <p:sldId id="459" r:id="rId7"/>
    <p:sldId id="445" r:id="rId8"/>
    <p:sldId id="446" r:id="rId9"/>
    <p:sldId id="447" r:id="rId10"/>
    <p:sldId id="448" r:id="rId11"/>
    <p:sldId id="449" r:id="rId12"/>
    <p:sldId id="450" r:id="rId13"/>
    <p:sldId id="422" r:id="rId14"/>
    <p:sldId id="451" r:id="rId15"/>
    <p:sldId id="452" r:id="rId16"/>
    <p:sldId id="453" r:id="rId17"/>
    <p:sldId id="456" r:id="rId18"/>
    <p:sldId id="457" r:id="rId19"/>
    <p:sldId id="458" r:id="rId20"/>
    <p:sldId id="432" r:id="rId21"/>
  </p:sldIdLst>
  <p:sldSz cx="9144000" cy="6858000" type="screen4x3"/>
  <p:notesSz cx="6858000" cy="9083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42A4"/>
    <a:srgbClr val="340C7D"/>
    <a:srgbClr val="340C9C"/>
    <a:srgbClr val="310B8F"/>
    <a:srgbClr val="1C0590"/>
    <a:srgbClr val="1C05A3"/>
    <a:srgbClr val="1D05A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75" autoAdjust="0"/>
    <p:restoredTop sz="94685" autoAdjust="0"/>
  </p:normalViewPr>
  <p:slideViewPr>
    <p:cSldViewPr>
      <p:cViewPr varScale="1">
        <p:scale>
          <a:sx n="120" d="100"/>
          <a:sy n="120" d="100"/>
        </p:scale>
        <p:origin x="-25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35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4184"/>
          </a:xfrm>
          <a:prstGeom prst="rect">
            <a:avLst/>
          </a:prstGeom>
        </p:spPr>
        <p:txBody>
          <a:bodyPr vert="horz" lIns="91440" tIns="45720" rIns="91440" bIns="45720" rtlCol="0"/>
          <a:lstStyle>
            <a:lvl1pPr algn="r">
              <a:defRPr sz="1200"/>
            </a:lvl1pPr>
          </a:lstStyle>
          <a:p>
            <a:fld id="{31586C41-5373-4263-BF99-1BD30AAF960C}" type="datetimeFigureOut">
              <a:rPr lang="en-US" smtClean="0"/>
              <a:pPr/>
              <a:t>10/23/2015</a:t>
            </a:fld>
            <a:endParaRPr lang="en-US"/>
          </a:p>
        </p:txBody>
      </p:sp>
      <p:sp>
        <p:nvSpPr>
          <p:cNvPr id="4" name="Footer Placeholder 3"/>
          <p:cNvSpPr>
            <a:spLocks noGrp="1"/>
          </p:cNvSpPr>
          <p:nvPr>
            <p:ph type="ftr" sz="quarter" idx="2"/>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27915"/>
            <a:ext cx="2971800" cy="454184"/>
          </a:xfrm>
          <a:prstGeom prst="rect">
            <a:avLst/>
          </a:prstGeom>
        </p:spPr>
        <p:txBody>
          <a:bodyPr vert="horz" lIns="91440" tIns="45720" rIns="91440" bIns="45720" rtlCol="0" anchor="b"/>
          <a:lstStyle>
            <a:lvl1pPr algn="r">
              <a:defRPr sz="1200"/>
            </a:lvl1pPr>
          </a:lstStyle>
          <a:p>
            <a:fld id="{3497F7B3-EE5E-49C0-8CB8-E6F39A20F954}" type="slidenum">
              <a:rPr lang="en-US" smtClean="0"/>
              <a:pPr/>
              <a:t>‹#›</a:t>
            </a:fld>
            <a:endParaRPr lang="en-US"/>
          </a:p>
        </p:txBody>
      </p:sp>
    </p:spTree>
    <p:extLst>
      <p:ext uri="{BB962C8B-B14F-4D97-AF65-F5344CB8AC3E}">
        <p14:creationId xmlns:p14="http://schemas.microsoft.com/office/powerpoint/2010/main" val="23810395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41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4184"/>
          </a:xfrm>
          <a:prstGeom prst="rect">
            <a:avLst/>
          </a:prstGeom>
        </p:spPr>
        <p:txBody>
          <a:bodyPr vert="horz" lIns="91440" tIns="45720" rIns="91440" bIns="45720" rtlCol="0"/>
          <a:lstStyle>
            <a:lvl1pPr algn="r">
              <a:defRPr sz="1200"/>
            </a:lvl1pPr>
          </a:lstStyle>
          <a:p>
            <a:fld id="{2E37F9F8-45AC-45EC-9AA1-EF1BDA95CD86}" type="datetimeFigureOut">
              <a:rPr lang="en-US" smtClean="0"/>
              <a:pPr/>
              <a:t>10/23/2015</a:t>
            </a:fld>
            <a:endParaRPr lang="en-US"/>
          </a:p>
        </p:txBody>
      </p:sp>
      <p:sp>
        <p:nvSpPr>
          <p:cNvPr id="4" name="Slide Image Placeholder 3"/>
          <p:cNvSpPr>
            <a:spLocks noGrp="1" noRot="1" noChangeAspect="1"/>
          </p:cNvSpPr>
          <p:nvPr>
            <p:ph type="sldImg" idx="2"/>
          </p:nvPr>
        </p:nvSpPr>
        <p:spPr>
          <a:xfrm>
            <a:off x="1157288" y="681038"/>
            <a:ext cx="4543425" cy="34067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14746"/>
            <a:ext cx="5486400" cy="40876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7915"/>
            <a:ext cx="2971800" cy="45418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27915"/>
            <a:ext cx="2971800" cy="454184"/>
          </a:xfrm>
          <a:prstGeom prst="rect">
            <a:avLst/>
          </a:prstGeom>
        </p:spPr>
        <p:txBody>
          <a:bodyPr vert="horz" lIns="91440" tIns="45720" rIns="91440" bIns="45720" rtlCol="0" anchor="b"/>
          <a:lstStyle>
            <a:lvl1pPr algn="r">
              <a:defRPr sz="1200"/>
            </a:lvl1pPr>
          </a:lstStyle>
          <a:p>
            <a:fld id="{67CA70A0-ECE7-467B-A36A-0C4AACE08D66}" type="slidenum">
              <a:rPr lang="en-US" smtClean="0"/>
              <a:pPr/>
              <a:t>‹#›</a:t>
            </a:fld>
            <a:endParaRPr lang="en-US"/>
          </a:p>
        </p:txBody>
      </p:sp>
    </p:spTree>
    <p:extLst>
      <p:ext uri="{BB962C8B-B14F-4D97-AF65-F5344CB8AC3E}">
        <p14:creationId xmlns:p14="http://schemas.microsoft.com/office/powerpoint/2010/main" val="533833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3</a:t>
            </a:fld>
            <a:endParaRPr lang="en-US"/>
          </a:p>
        </p:txBody>
      </p:sp>
    </p:spTree>
    <p:extLst>
      <p:ext uri="{BB962C8B-B14F-4D97-AF65-F5344CB8AC3E}">
        <p14:creationId xmlns:p14="http://schemas.microsoft.com/office/powerpoint/2010/main" val="1889191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6</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7</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10</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7CA70A0-ECE7-467B-A36A-0C4AACE08D66}"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47E3FA6-2207-435F-AA8C-2A63D136FD46}" type="datetimeFigureOut">
              <a:rPr lang="en-US" smtClean="0"/>
              <a:pPr/>
              <a:t>10/23/2015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21C2CF9-8B91-4754-9B86-D89C5079361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21C2CF9-8B91-4754-9B86-D89C50793614}"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47E3FA6-2207-435F-AA8C-2A63D136FD46}" type="datetimeFigureOut">
              <a:rPr lang="en-US" smtClean="0"/>
              <a:pPr/>
              <a:t>10/23/2015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847E3FA6-2207-435F-AA8C-2A63D136FD46}" type="datetimeFigureOut">
              <a:rPr lang="en-US" smtClean="0"/>
              <a:pPr/>
              <a:t>10/23/2015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21C2CF9-8B91-4754-9B86-D89C5079361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847E3FA6-2207-435F-AA8C-2A63D136FD46}" type="datetimeFigureOut">
              <a:rPr lang="en-US" smtClean="0"/>
              <a:pPr/>
              <a:t>10/23/2015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21C2CF9-8B91-4754-9B86-D89C50793614}"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47E3FA6-2207-435F-AA8C-2A63D136FD46}" type="datetimeFigureOut">
              <a:rPr lang="en-US" smtClean="0"/>
              <a:pPr/>
              <a:t>10/23/2015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21C2CF9-8B91-4754-9B86-D89C5079361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plan.ucsd.ed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829761"/>
          </a:xfrm>
        </p:spPr>
        <p:txBody>
          <a:bodyPr>
            <a:normAutofit/>
          </a:bodyPr>
          <a:lstStyle/>
          <a:p>
            <a:r>
              <a:rPr lang="en-US" dirty="0" smtClean="0"/>
              <a:t>Academic Affairs</a:t>
            </a:r>
            <a:br>
              <a:rPr lang="en-US" dirty="0" smtClean="0"/>
            </a:br>
            <a:r>
              <a:rPr lang="en-US" dirty="0" smtClean="0"/>
              <a:t>Fiscal Contacts Meeting</a:t>
            </a:r>
            <a:endParaRPr lang="en-US" dirty="0"/>
          </a:p>
        </p:txBody>
      </p:sp>
      <p:sp>
        <p:nvSpPr>
          <p:cNvPr id="3" name="Subtitle 2"/>
          <p:cNvSpPr>
            <a:spLocks noGrp="1"/>
          </p:cNvSpPr>
          <p:nvPr>
            <p:ph type="subTitle" idx="1"/>
          </p:nvPr>
        </p:nvSpPr>
        <p:spPr>
          <a:xfrm>
            <a:off x="685800" y="2514600"/>
            <a:ext cx="8001000" cy="1905000"/>
          </a:xfrm>
        </p:spPr>
        <p:txBody>
          <a:bodyPr>
            <a:normAutofit/>
          </a:bodyPr>
          <a:lstStyle/>
          <a:p>
            <a:r>
              <a:rPr lang="en-US" dirty="0" smtClean="0"/>
              <a:t>October 20, 2015</a:t>
            </a:r>
          </a:p>
          <a:p>
            <a:endParaRPr lang="en-US" dirty="0" smtClean="0"/>
          </a:p>
          <a:p>
            <a:r>
              <a:rPr lang="en-US" dirty="0" smtClean="0"/>
              <a:t>Adam DiProfio </a:t>
            </a:r>
          </a:p>
          <a:p>
            <a:r>
              <a:rPr lang="en-US" dirty="0" smtClean="0"/>
              <a:t>x22565</a:t>
            </a:r>
          </a:p>
        </p:txBody>
      </p:sp>
      <p:sp>
        <p:nvSpPr>
          <p:cNvPr id="4" name="TextBox 3"/>
          <p:cNvSpPr txBox="1"/>
          <p:nvPr/>
        </p:nvSpPr>
        <p:spPr>
          <a:xfrm>
            <a:off x="8281823" y="3581400"/>
            <a:ext cx="184731" cy="1323439"/>
          </a:xfrm>
          <a:prstGeom prst="rect">
            <a:avLst/>
          </a:prstGeom>
          <a:noFill/>
        </p:spPr>
        <p:txBody>
          <a:bodyPr wrap="none" rtlCol="0">
            <a:spAutoFit/>
          </a:bodyPr>
          <a:lstStyle/>
          <a:p>
            <a:pPr algn="r"/>
            <a:endParaRPr lang="en-US" sz="4000" dirty="0" smtClean="0">
              <a:solidFill>
                <a:schemeClr val="tx2"/>
              </a:solidFill>
              <a:effectLst>
                <a:outerShdw blurRad="31750" dist="25400" dir="5400000" algn="tl" rotWithShape="0">
                  <a:srgbClr val="000000">
                    <a:alpha val="25000"/>
                  </a:srgbClr>
                </a:outerShdw>
              </a:effectLst>
              <a:latin typeface="+mj-lt"/>
              <a:ea typeface="+mj-ea"/>
              <a:cs typeface="+mj-cs"/>
            </a:endParaRPr>
          </a:p>
          <a:p>
            <a:pPr algn="r"/>
            <a:endParaRPr lang="en-US" sz="4000" dirty="0">
              <a:solidFill>
                <a:schemeClr val="tx2"/>
              </a:solidFill>
              <a:effectLst>
                <a:outerShdw blurRad="31750" dist="25400" dir="5400000" algn="tl" rotWithShape="0">
                  <a:srgbClr val="000000">
                    <a:alpha val="25000"/>
                  </a:srgbClr>
                </a:outerShdw>
              </a:effectLst>
              <a:latin typeface="+mj-lt"/>
              <a:ea typeface="+mj-ea"/>
              <a:cs typeface="+mj-cs"/>
            </a:endParaRPr>
          </a:p>
        </p:txBody>
      </p:sp>
      <p:sp>
        <p:nvSpPr>
          <p:cNvPr id="5" name="TextBox 4"/>
          <p:cNvSpPr txBox="1"/>
          <p:nvPr/>
        </p:nvSpPr>
        <p:spPr>
          <a:xfrm>
            <a:off x="8206804" y="3352800"/>
            <a:ext cx="184731" cy="738664"/>
          </a:xfrm>
          <a:prstGeom prst="rect">
            <a:avLst/>
          </a:prstGeom>
          <a:noFill/>
        </p:spPr>
        <p:txBody>
          <a:bodyPr wrap="none" rtlCol="0">
            <a:spAutoFit/>
          </a:bodyPr>
          <a:lstStyle/>
          <a:p>
            <a:pPr algn="r"/>
            <a:endParaRPr lang="en-US" dirty="0" smtClean="0"/>
          </a:p>
          <a:p>
            <a:pPr algn="r"/>
            <a:endParaRPr lang="en-US" sz="24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525963"/>
          </a:xfrm>
        </p:spPr>
        <p:txBody>
          <a:bodyPr>
            <a:normAutofit/>
          </a:bodyPr>
          <a:lstStyle/>
          <a:p>
            <a:pPr lvl="1">
              <a:buNone/>
            </a:pPr>
            <a:endParaRPr lang="en-US" dirty="0" smtClean="0"/>
          </a:p>
          <a:p>
            <a:r>
              <a:rPr lang="en-US" dirty="0" smtClean="0"/>
              <a:t>Current Problem:</a:t>
            </a:r>
          </a:p>
          <a:p>
            <a:pPr lvl="1"/>
            <a:r>
              <a:rPr lang="en-US" dirty="0" smtClean="0"/>
              <a:t>Index-level reporting requires department-specific knowledge to categorize activities</a:t>
            </a:r>
          </a:p>
          <a:p>
            <a:pPr lvl="1"/>
            <a:r>
              <a:rPr lang="en-US" dirty="0" smtClean="0"/>
              <a:t>Division/VC/Campus roll-up reports are difficult to create and/or unhelpful</a:t>
            </a:r>
          </a:p>
          <a:p>
            <a:pPr lvl="1"/>
            <a:r>
              <a:rPr lang="en-US" dirty="0" smtClean="0"/>
              <a:t>Inconsistent reporting among Departments</a:t>
            </a:r>
          </a:p>
          <a:p>
            <a:r>
              <a:rPr lang="en-US" dirty="0" smtClean="0"/>
              <a:t>New Work Group just started looking at creating consistent category levels</a:t>
            </a:r>
          </a:p>
          <a:p>
            <a:pPr marL="109728" indent="0">
              <a:buNone/>
            </a:pPr>
            <a:endParaRPr lang="en-US" dirty="0"/>
          </a:p>
        </p:txBody>
      </p:sp>
      <p:sp>
        <p:nvSpPr>
          <p:cNvPr id="3" name="Title 2"/>
          <p:cNvSpPr>
            <a:spLocks noGrp="1"/>
          </p:cNvSpPr>
          <p:nvPr>
            <p:ph type="title"/>
          </p:nvPr>
        </p:nvSpPr>
        <p:spPr>
          <a:xfrm>
            <a:off x="457200" y="274638"/>
            <a:ext cx="8458200" cy="944562"/>
          </a:xfrm>
        </p:spPr>
        <p:txBody>
          <a:bodyPr>
            <a:normAutofit/>
          </a:bodyPr>
          <a:lstStyle/>
          <a:p>
            <a:r>
              <a:rPr lang="en-US" sz="3200" dirty="0" smtClean="0"/>
              <a:t>New Financial Reporting</a:t>
            </a:r>
          </a:p>
        </p:txBody>
      </p:sp>
    </p:spTree>
    <p:extLst>
      <p:ext uri="{BB962C8B-B14F-4D97-AF65-F5344CB8AC3E}">
        <p14:creationId xmlns:p14="http://schemas.microsoft.com/office/powerpoint/2010/main" val="6372810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numCol="1">
            <a:normAutofit/>
          </a:bodyPr>
          <a:lstStyle/>
          <a:p>
            <a:r>
              <a:rPr lang="en-US" dirty="0"/>
              <a:t>Adam DiProfio - EVC</a:t>
            </a:r>
          </a:p>
          <a:p>
            <a:r>
              <a:rPr lang="en-US" dirty="0" smtClean="0"/>
              <a:t>Jason </a:t>
            </a:r>
            <a:r>
              <a:rPr lang="en-US" dirty="0"/>
              <a:t>Yates - PS</a:t>
            </a:r>
          </a:p>
          <a:p>
            <a:r>
              <a:rPr lang="en-US" dirty="0" smtClean="0"/>
              <a:t>John </a:t>
            </a:r>
            <a:r>
              <a:rPr lang="en-US" dirty="0"/>
              <a:t>Bauer - Bio</a:t>
            </a:r>
          </a:p>
          <a:p>
            <a:r>
              <a:rPr lang="en-US" dirty="0"/>
              <a:t>Maryam </a:t>
            </a:r>
            <a:r>
              <a:rPr lang="en-US" dirty="0" err="1"/>
              <a:t>Attari</a:t>
            </a:r>
            <a:r>
              <a:rPr lang="en-US" dirty="0"/>
              <a:t> </a:t>
            </a:r>
            <a:r>
              <a:rPr lang="en-US" dirty="0" smtClean="0"/>
              <a:t>– Bio</a:t>
            </a:r>
          </a:p>
          <a:p>
            <a:r>
              <a:rPr lang="en-US" dirty="0" smtClean="0"/>
              <a:t>Rob Rome - PS</a:t>
            </a:r>
            <a:endParaRPr lang="en-US" dirty="0"/>
          </a:p>
          <a:p>
            <a:r>
              <a:rPr lang="en-US" dirty="0" smtClean="0"/>
              <a:t>Tana </a:t>
            </a:r>
            <a:r>
              <a:rPr lang="en-US" dirty="0" err="1"/>
              <a:t>Campana</a:t>
            </a:r>
            <a:r>
              <a:rPr lang="en-US" dirty="0"/>
              <a:t> - </a:t>
            </a:r>
            <a:r>
              <a:rPr lang="en-US" dirty="0" err="1"/>
              <a:t>Eng</a:t>
            </a:r>
            <a:endParaRPr lang="en-US" dirty="0"/>
          </a:p>
          <a:p>
            <a:r>
              <a:rPr lang="en-US" dirty="0" smtClean="0"/>
              <a:t>Traci Carpenter – OSI/SOFI</a:t>
            </a:r>
          </a:p>
          <a:p>
            <a:r>
              <a:rPr lang="en-US" dirty="0" smtClean="0"/>
              <a:t>Yuki </a:t>
            </a:r>
            <a:r>
              <a:rPr lang="en-US" dirty="0"/>
              <a:t>Marsden - QI</a:t>
            </a:r>
          </a:p>
        </p:txBody>
      </p:sp>
      <p:sp>
        <p:nvSpPr>
          <p:cNvPr id="3" name="Title 2"/>
          <p:cNvSpPr>
            <a:spLocks noGrp="1"/>
          </p:cNvSpPr>
          <p:nvPr>
            <p:ph type="title"/>
          </p:nvPr>
        </p:nvSpPr>
        <p:spPr>
          <a:xfrm>
            <a:off x="304800" y="274638"/>
            <a:ext cx="8458200" cy="1143000"/>
          </a:xfrm>
        </p:spPr>
        <p:txBody>
          <a:bodyPr>
            <a:normAutofit fontScale="90000"/>
          </a:bodyPr>
          <a:lstStyle/>
          <a:p>
            <a:r>
              <a:rPr lang="en-US" dirty="0" smtClean="0"/>
              <a:t>Budget Model Work Group Members</a:t>
            </a:r>
            <a:endParaRPr lang="en-US" dirty="0"/>
          </a:p>
        </p:txBody>
      </p:sp>
    </p:spTree>
    <p:extLst>
      <p:ext uri="{BB962C8B-B14F-4D97-AF65-F5344CB8AC3E}">
        <p14:creationId xmlns:p14="http://schemas.microsoft.com/office/powerpoint/2010/main" val="10198509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373563"/>
          </a:xfrm>
        </p:spPr>
        <p:txBody>
          <a:bodyPr>
            <a:normAutofit/>
          </a:bodyPr>
          <a:lstStyle/>
          <a:p>
            <a:r>
              <a:rPr lang="en-US" dirty="0" smtClean="0"/>
              <a:t>Current Problem:</a:t>
            </a:r>
          </a:p>
          <a:p>
            <a:pPr lvl="1"/>
            <a:r>
              <a:rPr lang="en-US" dirty="0" smtClean="0"/>
              <a:t>There are 130+ funds used for core operations</a:t>
            </a:r>
          </a:p>
          <a:p>
            <a:pPr lvl="1"/>
            <a:r>
              <a:rPr lang="en-US" dirty="0" smtClean="0"/>
              <a:t>Strategic investment becomes dependent on source</a:t>
            </a:r>
          </a:p>
          <a:p>
            <a:pPr lvl="1"/>
            <a:r>
              <a:rPr lang="en-US" dirty="0" smtClean="0"/>
              <a:t>Less restrictive funds are often used first</a:t>
            </a:r>
          </a:p>
          <a:p>
            <a:pPr lvl="1"/>
            <a:r>
              <a:rPr lang="en-US" dirty="0" smtClean="0"/>
              <a:t>“Color of Money” leads to unnecessary administrative work:</a:t>
            </a:r>
          </a:p>
          <a:p>
            <a:pPr lvl="2"/>
            <a:r>
              <a:rPr lang="en-US" dirty="0" smtClean="0"/>
              <a:t>Proliferation of index numbers</a:t>
            </a:r>
          </a:p>
          <a:p>
            <a:pPr lvl="2"/>
            <a:r>
              <a:rPr lang="en-US" dirty="0" smtClean="0"/>
              <a:t>Fund swaps</a:t>
            </a:r>
          </a:p>
          <a:p>
            <a:pPr lvl="2"/>
            <a:r>
              <a:rPr lang="en-US" dirty="0" smtClean="0"/>
              <a:t>Complicated Project Numbers and Reporting</a:t>
            </a:r>
            <a:r>
              <a:rPr lang="en-US" dirty="0"/>
              <a:t>	</a:t>
            </a:r>
          </a:p>
        </p:txBody>
      </p:sp>
      <p:sp>
        <p:nvSpPr>
          <p:cNvPr id="3" name="Title 2"/>
          <p:cNvSpPr>
            <a:spLocks noGrp="1"/>
          </p:cNvSpPr>
          <p:nvPr>
            <p:ph type="title"/>
          </p:nvPr>
        </p:nvSpPr>
        <p:spPr>
          <a:xfrm>
            <a:off x="457200" y="274638"/>
            <a:ext cx="8458200" cy="944562"/>
          </a:xfrm>
        </p:spPr>
        <p:txBody>
          <a:bodyPr>
            <a:normAutofit/>
          </a:bodyPr>
          <a:lstStyle/>
          <a:p>
            <a:r>
              <a:rPr lang="en-US" sz="3200" dirty="0" smtClean="0"/>
              <a:t>Simplified Operating Fund Initiative (SOFI)</a:t>
            </a:r>
          </a:p>
        </p:txBody>
      </p:sp>
    </p:spTree>
    <p:extLst>
      <p:ext uri="{BB962C8B-B14F-4D97-AF65-F5344CB8AC3E}">
        <p14:creationId xmlns:p14="http://schemas.microsoft.com/office/powerpoint/2010/main" val="26914446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Temporary FTE - 19900A</a:t>
            </a:r>
          </a:p>
          <a:p>
            <a:r>
              <a:rPr lang="en-US" dirty="0" smtClean="0"/>
              <a:t>TA FTE – 19900A</a:t>
            </a:r>
          </a:p>
          <a:p>
            <a:r>
              <a:rPr lang="en-US" dirty="0" smtClean="0"/>
              <a:t>Admin Stipends &amp; Ninths – 19900A</a:t>
            </a:r>
          </a:p>
          <a:p>
            <a:r>
              <a:rPr lang="en-US" dirty="0" smtClean="0"/>
              <a:t>Equipment Allocation – 19900A</a:t>
            </a:r>
          </a:p>
          <a:p>
            <a:r>
              <a:rPr lang="en-US" dirty="0" smtClean="0"/>
              <a:t>Equipment Matching – 19933A</a:t>
            </a:r>
          </a:p>
          <a:p>
            <a:r>
              <a:rPr lang="en-US" dirty="0" smtClean="0"/>
              <a:t>Faculty Startup &amp; Retention – 19933A (AH/SS) or combination 19933A/19942A/05397A (Bio/JSOE/PS)</a:t>
            </a:r>
          </a:p>
          <a:p>
            <a:r>
              <a:rPr lang="en-US" dirty="0" smtClean="0"/>
              <a:t>Undergraduate Seminars – 19900A</a:t>
            </a:r>
          </a:p>
          <a:p>
            <a:r>
              <a:rPr lang="en-US" dirty="0" smtClean="0"/>
              <a:t>Graduate Support – 19942A/20095A</a:t>
            </a:r>
          </a:p>
          <a:p>
            <a:r>
              <a:rPr lang="en-US" dirty="0" smtClean="0"/>
              <a:t>Summer Admin Support – 20095A</a:t>
            </a:r>
          </a:p>
          <a:p>
            <a:endParaRPr lang="en-US" dirty="0"/>
          </a:p>
        </p:txBody>
      </p:sp>
      <p:sp>
        <p:nvSpPr>
          <p:cNvPr id="3" name="Title 2"/>
          <p:cNvSpPr>
            <a:spLocks noGrp="1"/>
          </p:cNvSpPr>
          <p:nvPr>
            <p:ph type="title"/>
          </p:nvPr>
        </p:nvSpPr>
        <p:spPr/>
        <p:txBody>
          <a:bodyPr>
            <a:normAutofit fontScale="90000"/>
          </a:bodyPr>
          <a:lstStyle/>
          <a:p>
            <a:r>
              <a:rPr lang="en-US" dirty="0" smtClean="0"/>
              <a:t>15/16 Fund Sources for EVC Allocations</a:t>
            </a:r>
            <a:endParaRPr lang="en-US" dirty="0"/>
          </a:p>
        </p:txBody>
      </p:sp>
    </p:spTree>
    <p:extLst>
      <p:ext uri="{BB962C8B-B14F-4D97-AF65-F5344CB8AC3E}">
        <p14:creationId xmlns:p14="http://schemas.microsoft.com/office/powerpoint/2010/main" val="1300873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numCol="2">
            <a:normAutofit fontScale="92500" lnSpcReduction="10000"/>
          </a:bodyPr>
          <a:lstStyle/>
          <a:p>
            <a:r>
              <a:rPr lang="en-US" dirty="0"/>
              <a:t>Adam DiProfio - EVC</a:t>
            </a:r>
          </a:p>
          <a:p>
            <a:r>
              <a:rPr lang="en-US" dirty="0"/>
              <a:t>Ashley </a:t>
            </a:r>
            <a:r>
              <a:rPr lang="en-US" dirty="0" err="1"/>
              <a:t>Gambhir</a:t>
            </a:r>
            <a:r>
              <a:rPr lang="en-US" dirty="0"/>
              <a:t> - OSI</a:t>
            </a:r>
          </a:p>
          <a:p>
            <a:r>
              <a:rPr lang="en-US" dirty="0"/>
              <a:t>Bill </a:t>
            </a:r>
            <a:r>
              <a:rPr lang="en-US" dirty="0" err="1"/>
              <a:t>Sweetman</a:t>
            </a:r>
            <a:r>
              <a:rPr lang="en-US" dirty="0"/>
              <a:t> - ACT</a:t>
            </a:r>
          </a:p>
          <a:p>
            <a:r>
              <a:rPr lang="en-US" dirty="0"/>
              <a:t>Daryl James - FAO</a:t>
            </a:r>
          </a:p>
          <a:p>
            <a:r>
              <a:rPr lang="en-US" dirty="0"/>
              <a:t>Deanna Richardson - Chan.</a:t>
            </a:r>
          </a:p>
          <a:p>
            <a:r>
              <a:rPr lang="en-US" dirty="0"/>
              <a:t>Greg Buchanan - Audit</a:t>
            </a:r>
          </a:p>
          <a:p>
            <a:r>
              <a:rPr lang="en-US" dirty="0"/>
              <a:t>Isabella Bryant-Parkinson - HS</a:t>
            </a:r>
          </a:p>
          <a:p>
            <a:r>
              <a:rPr lang="en-US" dirty="0"/>
              <a:t>Jacob </a:t>
            </a:r>
            <a:r>
              <a:rPr lang="en-US" dirty="0" err="1"/>
              <a:t>Guss</a:t>
            </a:r>
            <a:r>
              <a:rPr lang="en-US" dirty="0"/>
              <a:t> - HS</a:t>
            </a:r>
          </a:p>
          <a:p>
            <a:r>
              <a:rPr lang="en-US" dirty="0"/>
              <a:t>Karen Andrews - Physics</a:t>
            </a:r>
          </a:p>
          <a:p>
            <a:r>
              <a:rPr lang="en-US" dirty="0"/>
              <a:t>Kelly Tucker - OSI</a:t>
            </a:r>
          </a:p>
          <a:p>
            <a:r>
              <a:rPr lang="en-US" dirty="0"/>
              <a:t>Laura </a:t>
            </a:r>
            <a:r>
              <a:rPr lang="en-US" dirty="0" err="1"/>
              <a:t>Osante</a:t>
            </a:r>
            <a:r>
              <a:rPr lang="en-US" dirty="0"/>
              <a:t> - BFS</a:t>
            </a:r>
          </a:p>
          <a:p>
            <a:r>
              <a:rPr lang="en-US" dirty="0"/>
              <a:t>Mercedes Munoz - Chan.</a:t>
            </a:r>
          </a:p>
          <a:p>
            <a:r>
              <a:rPr lang="en-US" dirty="0"/>
              <a:t>Paul Rodriguez - BFS</a:t>
            </a:r>
          </a:p>
          <a:p>
            <a:r>
              <a:rPr lang="en-US" dirty="0" err="1"/>
              <a:t>Shanley</a:t>
            </a:r>
            <a:r>
              <a:rPr lang="en-US" dirty="0"/>
              <a:t> Miller - Sociology</a:t>
            </a:r>
          </a:p>
          <a:p>
            <a:r>
              <a:rPr lang="en-US" dirty="0"/>
              <a:t>Steven </a:t>
            </a:r>
            <a:r>
              <a:rPr lang="en-US" dirty="0" err="1"/>
              <a:t>Ste</a:t>
            </a:r>
            <a:r>
              <a:rPr lang="en-US" dirty="0"/>
              <a:t> Marie - GA</a:t>
            </a:r>
          </a:p>
          <a:p>
            <a:r>
              <a:rPr lang="en-US" dirty="0"/>
              <a:t>Susie Pike Humphrey - SIO</a:t>
            </a:r>
          </a:p>
          <a:p>
            <a:r>
              <a:rPr lang="en-US" dirty="0"/>
              <a:t>Traci Carpenter - OSI</a:t>
            </a:r>
          </a:p>
        </p:txBody>
      </p:sp>
      <p:sp>
        <p:nvSpPr>
          <p:cNvPr id="3" name="Title 2"/>
          <p:cNvSpPr>
            <a:spLocks noGrp="1"/>
          </p:cNvSpPr>
          <p:nvPr>
            <p:ph type="title"/>
          </p:nvPr>
        </p:nvSpPr>
        <p:spPr>
          <a:xfrm>
            <a:off x="304800" y="274638"/>
            <a:ext cx="8458200" cy="1143000"/>
          </a:xfrm>
        </p:spPr>
        <p:txBody>
          <a:bodyPr>
            <a:normAutofit/>
          </a:bodyPr>
          <a:lstStyle/>
          <a:p>
            <a:r>
              <a:rPr lang="en-US" dirty="0" smtClean="0"/>
              <a:t>SOFI Work Group Members</a:t>
            </a:r>
            <a:endParaRPr lang="en-US" dirty="0"/>
          </a:p>
        </p:txBody>
      </p:sp>
    </p:spTree>
    <p:extLst>
      <p:ext uri="{BB962C8B-B14F-4D97-AF65-F5344CB8AC3E}">
        <p14:creationId xmlns:p14="http://schemas.microsoft.com/office/powerpoint/2010/main" val="289840323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7966" y="152400"/>
            <a:ext cx="8458200" cy="762000"/>
          </a:xfrm>
        </p:spPr>
        <p:txBody>
          <a:bodyPr>
            <a:normAutofit/>
          </a:bodyPr>
          <a:lstStyle/>
          <a:p>
            <a:r>
              <a:rPr lang="en-US" dirty="0" smtClean="0"/>
              <a:t>SOFI Plan</a:t>
            </a:r>
            <a:endParaRPr lang="en-US" dirty="0"/>
          </a:p>
        </p:txBody>
      </p:sp>
      <p:sp>
        <p:nvSpPr>
          <p:cNvPr id="4" name="Content Placeholder 3"/>
          <p:cNvSpPr>
            <a:spLocks noGrp="1"/>
          </p:cNvSpPr>
          <p:nvPr>
            <p:ph idx="1"/>
          </p:nvPr>
        </p:nvSpPr>
        <p:spPr>
          <a:xfrm>
            <a:off x="457200" y="1066800"/>
            <a:ext cx="4648200" cy="4940491"/>
          </a:xfrm>
        </p:spPr>
        <p:txBody>
          <a:bodyPr/>
          <a:lstStyle/>
          <a:p>
            <a:r>
              <a:rPr lang="en-US" dirty="0"/>
              <a:t>Pool “core” campus resources into a simplified fund </a:t>
            </a:r>
            <a:r>
              <a:rPr lang="en-US" dirty="0" smtClean="0"/>
              <a:t>to support </a:t>
            </a:r>
            <a:r>
              <a:rPr lang="en-US" dirty="0"/>
              <a:t>general </a:t>
            </a:r>
            <a:r>
              <a:rPr lang="en-US" dirty="0" smtClean="0"/>
              <a:t>operations</a:t>
            </a:r>
          </a:p>
          <a:p>
            <a:endParaRPr lang="en-US" dirty="0"/>
          </a:p>
          <a:p>
            <a:r>
              <a:rPr lang="en-US" dirty="0" smtClean="0"/>
              <a:t>Maintain </a:t>
            </a:r>
            <a:r>
              <a:rPr lang="en-US" dirty="0"/>
              <a:t>fund accounting for revenue </a:t>
            </a:r>
            <a:r>
              <a:rPr lang="en-US" dirty="0" smtClean="0"/>
              <a:t>streams transparency</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1748" y="609600"/>
            <a:ext cx="3708505" cy="5105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2598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7966" y="152400"/>
            <a:ext cx="8458200" cy="762000"/>
          </a:xfrm>
        </p:spPr>
        <p:txBody>
          <a:bodyPr>
            <a:normAutofit/>
          </a:bodyPr>
          <a:lstStyle/>
          <a:p>
            <a:r>
              <a:rPr lang="en-US" dirty="0" smtClean="0"/>
              <a:t>Proposed Fund Numbers</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1" y="914400"/>
            <a:ext cx="3810000"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76800" y="914400"/>
            <a:ext cx="4162424" cy="4648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557543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DEFINITION of '</a:t>
            </a:r>
            <a:r>
              <a:rPr lang="en-US" b="1" dirty="0"/>
              <a:t>Constructive </a:t>
            </a:r>
            <a:r>
              <a:rPr lang="en-US" b="1" dirty="0" smtClean="0"/>
              <a:t>Receipt</a:t>
            </a:r>
            <a:r>
              <a:rPr lang="en-US" dirty="0" smtClean="0"/>
              <a:t>‘ -  </a:t>
            </a:r>
            <a:r>
              <a:rPr lang="en-US" dirty="0"/>
              <a:t>A tax term mandating that a taxpayer is liable for income, which has not been physically received, but has been credited to the taxpayer's account or otherwise becomes available for him or her to draw upon in the future.</a:t>
            </a:r>
          </a:p>
        </p:txBody>
      </p:sp>
      <p:sp>
        <p:nvSpPr>
          <p:cNvPr id="3" name="Title 2"/>
          <p:cNvSpPr>
            <a:spLocks noGrp="1"/>
          </p:cNvSpPr>
          <p:nvPr>
            <p:ph type="title"/>
          </p:nvPr>
        </p:nvSpPr>
        <p:spPr/>
        <p:txBody>
          <a:bodyPr>
            <a:normAutofit/>
          </a:bodyPr>
          <a:lstStyle/>
          <a:p>
            <a:r>
              <a:rPr lang="en-US" dirty="0" smtClean="0"/>
              <a:t>Constructive Receipts</a:t>
            </a:r>
            <a:endParaRPr lang="en-US" dirty="0"/>
          </a:p>
        </p:txBody>
      </p:sp>
    </p:spTree>
    <p:extLst>
      <p:ext uri="{BB962C8B-B14F-4D97-AF65-F5344CB8AC3E}">
        <p14:creationId xmlns:p14="http://schemas.microsoft.com/office/powerpoint/2010/main" val="3801565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From 7/1/15 email – “Due to</a:t>
            </a:r>
            <a:r>
              <a:rPr lang="en-US" dirty="0"/>
              <a:t> constructive receipt concerns, as of July 1, 2015, requests to redirect compensation to research accounts will no longer be considered.  Administrative stipends, summer salary, and any other compensation must be paid through the Payroll/Personnel System</a:t>
            </a:r>
            <a:r>
              <a:rPr lang="en-US" dirty="0" smtClean="0"/>
              <a:t>.”</a:t>
            </a:r>
          </a:p>
          <a:p>
            <a:endParaRPr lang="en-US" dirty="0"/>
          </a:p>
          <a:p>
            <a:r>
              <a:rPr lang="en-US" dirty="0" smtClean="0"/>
              <a:t>Will also possibly affect Coursera / MOOC payments</a:t>
            </a:r>
            <a:endParaRPr lang="en-US" dirty="0"/>
          </a:p>
        </p:txBody>
      </p:sp>
      <p:sp>
        <p:nvSpPr>
          <p:cNvPr id="3" name="Title 2"/>
          <p:cNvSpPr>
            <a:spLocks noGrp="1"/>
          </p:cNvSpPr>
          <p:nvPr>
            <p:ph type="title"/>
          </p:nvPr>
        </p:nvSpPr>
        <p:spPr/>
        <p:txBody>
          <a:bodyPr>
            <a:normAutofit/>
          </a:bodyPr>
          <a:lstStyle/>
          <a:p>
            <a:r>
              <a:rPr lang="en-US" dirty="0" smtClean="0"/>
              <a:t>Campus Response</a:t>
            </a:r>
            <a:endParaRPr lang="en-US" dirty="0"/>
          </a:p>
        </p:txBody>
      </p:sp>
    </p:spTree>
    <p:extLst>
      <p:ext uri="{BB962C8B-B14F-4D97-AF65-F5344CB8AC3E}">
        <p14:creationId xmlns:p14="http://schemas.microsoft.com/office/powerpoint/2010/main" val="688617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See presentation from May 5, 2015:</a:t>
            </a:r>
          </a:p>
          <a:p>
            <a:r>
              <a:rPr lang="en-US" dirty="0"/>
              <a:t>http://aba.ucsd.edu/_</a:t>
            </a:r>
            <a:r>
              <a:rPr lang="en-US" dirty="0" smtClean="0"/>
              <a:t>files/2015.05-EndowedChairs.pdf</a:t>
            </a:r>
          </a:p>
          <a:p>
            <a:endParaRPr lang="en-US" dirty="0" smtClean="0"/>
          </a:p>
          <a:p>
            <a:r>
              <a:rPr lang="en-US" dirty="0" smtClean="0"/>
              <a:t>Effective for new chairs appointed after 1/1/15:</a:t>
            </a:r>
          </a:p>
          <a:p>
            <a:pPr lvl="1"/>
            <a:r>
              <a:rPr lang="en-US" dirty="0" smtClean="0"/>
              <a:t>Chair term = 5 years and renewable</a:t>
            </a:r>
          </a:p>
          <a:p>
            <a:pPr lvl="1"/>
            <a:r>
              <a:rPr lang="en-US" dirty="0" smtClean="0"/>
              <a:t>1</a:t>
            </a:r>
            <a:r>
              <a:rPr lang="en-US" baseline="30000" dirty="0" smtClean="0"/>
              <a:t>st</a:t>
            </a:r>
            <a:r>
              <a:rPr lang="en-US" dirty="0" smtClean="0"/>
              <a:t> $25K will be for chair holder’s “scholarly allowance”</a:t>
            </a:r>
          </a:p>
          <a:p>
            <a:pPr lvl="1"/>
            <a:r>
              <a:rPr lang="en-US" dirty="0" smtClean="0"/>
              <a:t>Remaining balance is for department use of chair holder salary and/or grad fellowships</a:t>
            </a:r>
            <a:endParaRPr lang="en-US" dirty="0"/>
          </a:p>
        </p:txBody>
      </p:sp>
      <p:sp>
        <p:nvSpPr>
          <p:cNvPr id="3" name="Title 2"/>
          <p:cNvSpPr>
            <a:spLocks noGrp="1"/>
          </p:cNvSpPr>
          <p:nvPr>
            <p:ph type="title"/>
          </p:nvPr>
        </p:nvSpPr>
        <p:spPr/>
        <p:txBody>
          <a:bodyPr>
            <a:normAutofit/>
          </a:bodyPr>
          <a:lstStyle/>
          <a:p>
            <a:r>
              <a:rPr lang="en-US" dirty="0" smtClean="0"/>
              <a:t>New Endowed Chair Policy</a:t>
            </a:r>
            <a:endParaRPr lang="en-US" dirty="0"/>
          </a:p>
        </p:txBody>
      </p:sp>
    </p:spTree>
    <p:extLst>
      <p:ext uri="{BB962C8B-B14F-4D97-AF65-F5344CB8AC3E}">
        <p14:creationId xmlns:p14="http://schemas.microsoft.com/office/powerpoint/2010/main" val="229492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609600" y="457200"/>
            <a:ext cx="7696200" cy="921488"/>
          </a:xfrm>
          <a:prstGeom prst="rect">
            <a:avLst/>
          </a:prstGeom>
        </p:spPr>
        <p:txBody>
          <a:bodyPr vert="horz" rtlCol="0" anchor="ctr">
            <a:norm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dirty="0" smtClean="0"/>
              <a:t>Today’s Topics</a:t>
            </a:r>
            <a:endParaRPr lang="en-US" dirty="0"/>
          </a:p>
        </p:txBody>
      </p:sp>
      <p:sp>
        <p:nvSpPr>
          <p:cNvPr id="7" name="Text Placeholder 2"/>
          <p:cNvSpPr txBox="1">
            <a:spLocks/>
          </p:cNvSpPr>
          <p:nvPr/>
        </p:nvSpPr>
        <p:spPr>
          <a:xfrm>
            <a:off x="457200" y="1378688"/>
            <a:ext cx="8229600" cy="4793512"/>
          </a:xfrm>
          <a:prstGeom prst="rect">
            <a:avLst/>
          </a:prstGeom>
        </p:spPr>
        <p:txBody>
          <a:bodyPr vert="horz">
            <a:normAutofit fontScale="92500" lnSpcReduction="100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a:t>Status of 15/16 </a:t>
            </a:r>
            <a:r>
              <a:rPr lang="en-US" dirty="0" smtClean="0"/>
              <a:t>allocations</a:t>
            </a:r>
          </a:p>
          <a:p>
            <a:r>
              <a:rPr lang="en-US" dirty="0"/>
              <a:t>Change in Faculty Salary Exchange Program (FSEP) allocation </a:t>
            </a:r>
            <a:endParaRPr lang="en-US" dirty="0" smtClean="0"/>
          </a:p>
          <a:p>
            <a:r>
              <a:rPr lang="en-US" dirty="0"/>
              <a:t>Status of new Department Budget Workload </a:t>
            </a:r>
            <a:r>
              <a:rPr lang="en-US" dirty="0" smtClean="0"/>
              <a:t>Model</a:t>
            </a:r>
          </a:p>
          <a:p>
            <a:r>
              <a:rPr lang="en-US" dirty="0"/>
              <a:t>Financial Reporting Work </a:t>
            </a:r>
            <a:r>
              <a:rPr lang="en-US" dirty="0" smtClean="0"/>
              <a:t>Group</a:t>
            </a:r>
          </a:p>
          <a:p>
            <a:r>
              <a:rPr lang="en-US" dirty="0"/>
              <a:t>Status of Simplified Operating Fund Initiative (SOFI</a:t>
            </a:r>
            <a:r>
              <a:rPr lang="en-US" dirty="0" smtClean="0"/>
              <a:t>)</a:t>
            </a:r>
          </a:p>
          <a:p>
            <a:r>
              <a:rPr lang="en-US" dirty="0"/>
              <a:t>Change in practice due to Constructive </a:t>
            </a:r>
            <a:r>
              <a:rPr lang="en-US" dirty="0" smtClean="0"/>
              <a:t>Receipts</a:t>
            </a:r>
          </a:p>
          <a:p>
            <a:r>
              <a:rPr lang="en-US" dirty="0"/>
              <a:t>Review of new Endowed Chair Policy effective </a:t>
            </a:r>
            <a:r>
              <a:rPr lang="en-US" dirty="0" smtClean="0"/>
              <a:t>1/1/15</a:t>
            </a:r>
          </a:p>
          <a:p>
            <a:r>
              <a:rPr lang="en-US" dirty="0" smtClean="0"/>
              <a:t>Topics and formats for future meetings</a:t>
            </a:r>
            <a:endParaRPr lang="en-US" dirty="0"/>
          </a:p>
        </p:txBody>
      </p:sp>
    </p:spTree>
    <p:extLst>
      <p:ext uri="{BB962C8B-B14F-4D97-AF65-F5344CB8AC3E}">
        <p14:creationId xmlns:p14="http://schemas.microsoft.com/office/powerpoint/2010/main" val="35081088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smtClean="0"/>
              <a:t>Upcoming Topics</a:t>
            </a:r>
          </a:p>
          <a:p>
            <a:r>
              <a:rPr lang="en-US" dirty="0" smtClean="0"/>
              <a:t>November 17 – </a:t>
            </a:r>
            <a:r>
              <a:rPr lang="en-US" dirty="0" err="1" smtClean="0"/>
              <a:t>Connexxus</a:t>
            </a:r>
            <a:r>
              <a:rPr lang="en-US" dirty="0" smtClean="0"/>
              <a:t> and UCOP Travel Programs by Yasmin </a:t>
            </a:r>
            <a:r>
              <a:rPr lang="en-US" dirty="0" err="1" smtClean="0"/>
              <a:t>Sidi</a:t>
            </a:r>
            <a:endParaRPr lang="en-US" dirty="0" smtClean="0"/>
          </a:p>
          <a:p>
            <a:endParaRPr lang="en-US" dirty="0"/>
          </a:p>
          <a:p>
            <a:r>
              <a:rPr lang="en-US" dirty="0" smtClean="0"/>
              <a:t>What other topics, formats or speakers would you like to see?</a:t>
            </a:r>
          </a:p>
          <a:p>
            <a:endParaRPr lang="en-US" dirty="0"/>
          </a:p>
          <a:p>
            <a:endParaRPr lang="en-US" dirty="0"/>
          </a:p>
        </p:txBody>
      </p:sp>
      <p:sp>
        <p:nvSpPr>
          <p:cNvPr id="3" name="Title 2"/>
          <p:cNvSpPr>
            <a:spLocks noGrp="1"/>
          </p:cNvSpPr>
          <p:nvPr>
            <p:ph type="title"/>
          </p:nvPr>
        </p:nvSpPr>
        <p:spPr/>
        <p:txBody>
          <a:bodyPr/>
          <a:lstStyle/>
          <a:p>
            <a:r>
              <a:rPr lang="en-US" dirty="0" smtClean="0"/>
              <a:t>15/16 Fiscal Contacts Meetings</a:t>
            </a:r>
            <a:endParaRPr lang="en-US" dirty="0"/>
          </a:p>
        </p:txBody>
      </p:sp>
    </p:spTree>
    <p:extLst>
      <p:ext uri="{BB962C8B-B14F-4D97-AF65-F5344CB8AC3E}">
        <p14:creationId xmlns:p14="http://schemas.microsoft.com/office/powerpoint/2010/main" val="29504204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Undergraduate Instructional Allocation to be presented to Assistant Deans on 10/21/15</a:t>
            </a:r>
          </a:p>
          <a:p>
            <a:pPr lvl="1"/>
            <a:r>
              <a:rPr lang="en-US" dirty="0" smtClean="0"/>
              <a:t>Includes TA, Temp FTE &amp; Instructional Discretionary</a:t>
            </a:r>
          </a:p>
          <a:p>
            <a:r>
              <a:rPr lang="en-US" dirty="0" smtClean="0"/>
              <a:t>Master Growth Incentive</a:t>
            </a:r>
          </a:p>
          <a:p>
            <a:pPr lvl="1"/>
            <a:r>
              <a:rPr lang="en-US" dirty="0" smtClean="0"/>
              <a:t>Will replace Grad TA and some block grant &amp; return to aid allocations</a:t>
            </a:r>
          </a:p>
          <a:p>
            <a:r>
              <a:rPr lang="en-US" dirty="0"/>
              <a:t>Graduate Student Growth Excellence Initiative, GSGEI</a:t>
            </a:r>
          </a:p>
          <a:p>
            <a:pPr lvl="1"/>
            <a:r>
              <a:rPr lang="en-US" dirty="0"/>
              <a:t>15/16 allocations could be reduced by carry forward balances</a:t>
            </a:r>
          </a:p>
          <a:p>
            <a:pPr lvl="1"/>
            <a:r>
              <a:rPr lang="en-US" dirty="0"/>
              <a:t>Request for </a:t>
            </a:r>
            <a:r>
              <a:rPr lang="en-US" dirty="0" smtClean="0"/>
              <a:t>Report</a:t>
            </a:r>
          </a:p>
          <a:p>
            <a:r>
              <a:rPr lang="en-US" dirty="0" smtClean="0"/>
              <a:t>Equipment Matching</a:t>
            </a:r>
          </a:p>
          <a:p>
            <a:pPr lvl="1"/>
            <a:r>
              <a:rPr lang="en-US" dirty="0" smtClean="0"/>
              <a:t>Included in Department Workload Model</a:t>
            </a:r>
          </a:p>
        </p:txBody>
      </p:sp>
      <p:sp>
        <p:nvSpPr>
          <p:cNvPr id="3" name="Title 2"/>
          <p:cNvSpPr>
            <a:spLocks noGrp="1"/>
          </p:cNvSpPr>
          <p:nvPr>
            <p:ph type="title"/>
          </p:nvPr>
        </p:nvSpPr>
        <p:spPr/>
        <p:txBody>
          <a:bodyPr>
            <a:normAutofit/>
          </a:bodyPr>
          <a:lstStyle/>
          <a:p>
            <a:r>
              <a:rPr lang="en-US" dirty="0" smtClean="0"/>
              <a:t>15/16 Allocations</a:t>
            </a:r>
            <a:endParaRPr lang="en-US" dirty="0"/>
          </a:p>
        </p:txBody>
      </p:sp>
    </p:spTree>
    <p:extLst>
      <p:ext uri="{BB962C8B-B14F-4D97-AF65-F5344CB8AC3E}">
        <p14:creationId xmlns:p14="http://schemas.microsoft.com/office/powerpoint/2010/main" val="183098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1">
              <a:buNone/>
            </a:pPr>
            <a:endParaRPr lang="en-US" dirty="0" smtClean="0"/>
          </a:p>
          <a:p>
            <a:r>
              <a:rPr lang="en-US" dirty="0" smtClean="0"/>
              <a:t>Prior to 7/1/15 FSEP Salary Savings were retained in the Department and Benefits Savings retained by EVC</a:t>
            </a:r>
          </a:p>
          <a:p>
            <a:r>
              <a:rPr lang="en-US" dirty="0" smtClean="0"/>
              <a:t>Effective 7/1/15 the CFO &amp; EVC agreed to distribute FSEP benefits to Departments</a:t>
            </a:r>
          </a:p>
          <a:p>
            <a:r>
              <a:rPr lang="en-US" dirty="0" smtClean="0"/>
              <a:t>Process</a:t>
            </a:r>
          </a:p>
          <a:p>
            <a:pPr lvl="1"/>
            <a:r>
              <a:rPr lang="en-US" dirty="0" smtClean="0"/>
              <a:t>EVC will withdraw quarterly all FSEP salary savings from Departments</a:t>
            </a:r>
          </a:p>
          <a:p>
            <a:pPr lvl="1"/>
            <a:r>
              <a:rPr lang="en-US" dirty="0" smtClean="0"/>
              <a:t>EVC will allocate salary and benefits at Academic Composite Benefit Rate to Department index number on Program Code 404000</a:t>
            </a:r>
            <a:endParaRPr lang="en-US" dirty="0"/>
          </a:p>
        </p:txBody>
      </p:sp>
      <p:sp>
        <p:nvSpPr>
          <p:cNvPr id="3" name="Title 2"/>
          <p:cNvSpPr>
            <a:spLocks noGrp="1"/>
          </p:cNvSpPr>
          <p:nvPr>
            <p:ph type="title"/>
          </p:nvPr>
        </p:nvSpPr>
        <p:spPr/>
        <p:txBody>
          <a:bodyPr>
            <a:normAutofit fontScale="90000"/>
          </a:bodyPr>
          <a:lstStyle/>
          <a:p>
            <a:r>
              <a:rPr lang="en-US" dirty="0" smtClean="0"/>
              <a:t>Change to Faculty Salary Exchange Program (FSEP)</a:t>
            </a:r>
          </a:p>
        </p:txBody>
      </p:sp>
    </p:spTree>
    <p:extLst>
      <p:ext uri="{BB962C8B-B14F-4D97-AF65-F5344CB8AC3E}">
        <p14:creationId xmlns:p14="http://schemas.microsoft.com/office/powerpoint/2010/main" val="42492345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Change Management</a:t>
            </a:r>
            <a:endParaRPr lang="en-US" dirty="0"/>
          </a:p>
        </p:txBody>
      </p:sp>
      <p:sp>
        <p:nvSpPr>
          <p:cNvPr id="4" name="Content Placeholder 3"/>
          <p:cNvSpPr>
            <a:spLocks noGrp="1"/>
          </p:cNvSpPr>
          <p:nvPr>
            <p:ph idx="1"/>
          </p:nvPr>
        </p:nvSpPr>
        <p:spPr>
          <a:xfrm>
            <a:off x="457200" y="1219200"/>
            <a:ext cx="8229600" cy="4788091"/>
          </a:xfrm>
        </p:spPr>
        <p:txBody>
          <a:bodyPr>
            <a:normAutofit lnSpcReduction="10000"/>
          </a:bodyPr>
          <a:lstStyle/>
          <a:p>
            <a:r>
              <a:rPr lang="en-US" dirty="0" smtClean="0"/>
              <a:t>Communication Responsibilities</a:t>
            </a:r>
          </a:p>
          <a:p>
            <a:pPr lvl="1"/>
            <a:r>
              <a:rPr lang="en-US" dirty="0" smtClean="0"/>
              <a:t>Management needs to explain:</a:t>
            </a:r>
          </a:p>
          <a:p>
            <a:pPr lvl="2"/>
            <a:r>
              <a:rPr lang="en-US" dirty="0" smtClean="0"/>
              <a:t>Business Needs</a:t>
            </a:r>
          </a:p>
          <a:p>
            <a:pPr lvl="2"/>
            <a:r>
              <a:rPr lang="en-US" dirty="0" smtClean="0"/>
              <a:t>Alignment </a:t>
            </a:r>
            <a:r>
              <a:rPr lang="en-US" dirty="0"/>
              <a:t>with Vision/Strategy </a:t>
            </a:r>
            <a:endParaRPr lang="en-US" dirty="0" smtClean="0"/>
          </a:p>
          <a:p>
            <a:pPr lvl="3"/>
            <a:r>
              <a:rPr lang="en-US" dirty="0" smtClean="0"/>
              <a:t>(</a:t>
            </a:r>
            <a:r>
              <a:rPr lang="en-US" dirty="0" smtClean="0">
                <a:hlinkClick r:id="rId2"/>
              </a:rPr>
              <a:t>http</a:t>
            </a:r>
            <a:r>
              <a:rPr lang="en-US" dirty="0">
                <a:hlinkClick r:id="rId2"/>
              </a:rPr>
              <a:t>://plan.ucsd.edu</a:t>
            </a:r>
            <a:r>
              <a:rPr lang="en-US" dirty="0" smtClean="0">
                <a:hlinkClick r:id="rId2"/>
              </a:rPr>
              <a:t>/</a:t>
            </a:r>
            <a:r>
              <a:rPr lang="en-US" dirty="0" smtClean="0"/>
              <a:t>) – Goal 5</a:t>
            </a:r>
          </a:p>
          <a:p>
            <a:pPr lvl="2"/>
            <a:r>
              <a:rPr lang="en-US" dirty="0" smtClean="0"/>
              <a:t>Risks if we don’t change</a:t>
            </a:r>
          </a:p>
          <a:p>
            <a:pPr marL="630936" lvl="2" indent="0">
              <a:buNone/>
            </a:pPr>
            <a:endParaRPr lang="en-US" dirty="0" smtClean="0"/>
          </a:p>
          <a:p>
            <a:pPr lvl="1"/>
            <a:r>
              <a:rPr lang="en-US" dirty="0" smtClean="0"/>
              <a:t>Department Supervisors need to:</a:t>
            </a:r>
          </a:p>
          <a:p>
            <a:pPr lvl="2"/>
            <a:r>
              <a:rPr lang="en-US" dirty="0" smtClean="0"/>
              <a:t>Ensure Individuals understand the need for change</a:t>
            </a:r>
          </a:p>
          <a:p>
            <a:pPr lvl="2"/>
            <a:r>
              <a:rPr lang="en-US" dirty="0" smtClean="0"/>
              <a:t>Assess impact on the Individuals</a:t>
            </a:r>
          </a:p>
          <a:p>
            <a:pPr lvl="2"/>
            <a:r>
              <a:rPr lang="en-US" dirty="0" smtClean="0"/>
              <a:t>Assign responsibilities to Individuals</a:t>
            </a:r>
          </a:p>
          <a:p>
            <a:pPr lvl="2"/>
            <a:r>
              <a:rPr lang="en-US" dirty="0" smtClean="0"/>
              <a:t>Act as Communication Conduit between Management and Individuals</a:t>
            </a:r>
          </a:p>
          <a:p>
            <a:pPr lvl="2"/>
            <a:endParaRPr lang="en-US" dirty="0" smtClean="0"/>
          </a:p>
          <a:p>
            <a:pPr lvl="2"/>
            <a:endParaRPr lang="en-US" dirty="0"/>
          </a:p>
        </p:txBody>
      </p:sp>
    </p:spTree>
    <p:extLst>
      <p:ext uri="{BB962C8B-B14F-4D97-AF65-F5344CB8AC3E}">
        <p14:creationId xmlns:p14="http://schemas.microsoft.com/office/powerpoint/2010/main" val="3255118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525963"/>
          </a:xfrm>
        </p:spPr>
        <p:txBody>
          <a:bodyPr>
            <a:normAutofit/>
          </a:bodyPr>
          <a:lstStyle/>
          <a:p>
            <a:pPr lvl="1">
              <a:buNone/>
            </a:pPr>
            <a:endParaRPr lang="en-US" dirty="0" smtClean="0"/>
          </a:p>
          <a:p>
            <a:pPr>
              <a:lnSpc>
                <a:spcPct val="150000"/>
              </a:lnSpc>
            </a:pPr>
            <a:r>
              <a:rPr lang="en-US" dirty="0" smtClean="0"/>
              <a:t>Awareness of the need to change</a:t>
            </a:r>
          </a:p>
          <a:p>
            <a:pPr>
              <a:lnSpc>
                <a:spcPct val="150000"/>
              </a:lnSpc>
            </a:pPr>
            <a:r>
              <a:rPr lang="en-US" dirty="0" smtClean="0"/>
              <a:t>Desire to participate in &amp; support the change</a:t>
            </a:r>
          </a:p>
          <a:p>
            <a:pPr>
              <a:lnSpc>
                <a:spcPct val="150000"/>
              </a:lnSpc>
            </a:pPr>
            <a:r>
              <a:rPr lang="en-US" dirty="0" smtClean="0"/>
              <a:t>Knowledge about how to change</a:t>
            </a:r>
          </a:p>
          <a:p>
            <a:pPr>
              <a:lnSpc>
                <a:spcPct val="150000"/>
              </a:lnSpc>
            </a:pPr>
            <a:r>
              <a:rPr lang="en-US" dirty="0" smtClean="0"/>
              <a:t>Ability to implement new skills &amp; behaviors</a:t>
            </a:r>
          </a:p>
          <a:p>
            <a:pPr>
              <a:lnSpc>
                <a:spcPct val="150000"/>
              </a:lnSpc>
            </a:pPr>
            <a:r>
              <a:rPr lang="en-US" dirty="0" smtClean="0"/>
              <a:t>Reinforcement to keep the change in place</a:t>
            </a:r>
          </a:p>
        </p:txBody>
      </p:sp>
      <p:sp>
        <p:nvSpPr>
          <p:cNvPr id="3" name="Title 2"/>
          <p:cNvSpPr>
            <a:spLocks noGrp="1"/>
          </p:cNvSpPr>
          <p:nvPr>
            <p:ph type="title"/>
          </p:nvPr>
        </p:nvSpPr>
        <p:spPr>
          <a:xfrm>
            <a:off x="457200" y="274638"/>
            <a:ext cx="8458200" cy="944562"/>
          </a:xfrm>
        </p:spPr>
        <p:txBody>
          <a:bodyPr>
            <a:normAutofit/>
          </a:bodyPr>
          <a:lstStyle/>
          <a:p>
            <a:r>
              <a:rPr lang="en-US" sz="3200" dirty="0" smtClean="0"/>
              <a:t>Change Management - ADKAR</a:t>
            </a:r>
          </a:p>
        </p:txBody>
      </p:sp>
    </p:spTree>
    <p:extLst>
      <p:ext uri="{BB962C8B-B14F-4D97-AF65-F5344CB8AC3E}">
        <p14:creationId xmlns:p14="http://schemas.microsoft.com/office/powerpoint/2010/main" val="12390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66800"/>
            <a:ext cx="8229600" cy="4525963"/>
          </a:xfrm>
        </p:spPr>
        <p:txBody>
          <a:bodyPr>
            <a:normAutofit/>
          </a:bodyPr>
          <a:lstStyle/>
          <a:p>
            <a:pPr lvl="1">
              <a:buNone/>
            </a:pPr>
            <a:endParaRPr lang="en-US" dirty="0" smtClean="0"/>
          </a:p>
          <a:p>
            <a:r>
              <a:rPr lang="en-US" dirty="0" smtClean="0"/>
              <a:t>We don’t have a current clear model</a:t>
            </a:r>
          </a:p>
          <a:p>
            <a:r>
              <a:rPr lang="en-US" dirty="0" smtClean="0"/>
              <a:t>Workgroup </a:t>
            </a:r>
            <a:r>
              <a:rPr lang="en-US" dirty="0" smtClean="0"/>
              <a:t>started developing a workload-based funding model in 2009</a:t>
            </a:r>
          </a:p>
          <a:p>
            <a:r>
              <a:rPr lang="en-US" dirty="0" smtClean="0"/>
              <a:t>That </a:t>
            </a:r>
            <a:r>
              <a:rPr lang="en-US" dirty="0" smtClean="0"/>
              <a:t>model was never implemented</a:t>
            </a:r>
          </a:p>
          <a:p>
            <a:endParaRPr lang="en-US" dirty="0"/>
          </a:p>
          <a:p>
            <a:r>
              <a:rPr lang="en-US" dirty="0" smtClean="0"/>
              <a:t>Workgroup was reconvened to implement model for 15/16 Department Budget</a:t>
            </a:r>
          </a:p>
          <a:p>
            <a:pPr marL="109728" indent="0">
              <a:buNone/>
            </a:pPr>
            <a:endParaRPr lang="en-US" dirty="0"/>
          </a:p>
        </p:txBody>
      </p:sp>
      <p:sp>
        <p:nvSpPr>
          <p:cNvPr id="3" name="Title 2"/>
          <p:cNvSpPr>
            <a:spLocks noGrp="1"/>
          </p:cNvSpPr>
          <p:nvPr>
            <p:ph type="title"/>
          </p:nvPr>
        </p:nvSpPr>
        <p:spPr>
          <a:xfrm>
            <a:off x="457200" y="274638"/>
            <a:ext cx="8458200" cy="944562"/>
          </a:xfrm>
        </p:spPr>
        <p:txBody>
          <a:bodyPr>
            <a:normAutofit/>
          </a:bodyPr>
          <a:lstStyle/>
          <a:p>
            <a:r>
              <a:rPr lang="en-US" sz="3200" dirty="0" smtClean="0"/>
              <a:t>New Department Budget Workload Model</a:t>
            </a:r>
          </a:p>
        </p:txBody>
      </p:sp>
    </p:spTree>
    <p:extLst>
      <p:ext uri="{BB962C8B-B14F-4D97-AF65-F5344CB8AC3E}">
        <p14:creationId xmlns:p14="http://schemas.microsoft.com/office/powerpoint/2010/main" val="226213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690872"/>
          </a:xfrm>
        </p:spPr>
        <p:txBody>
          <a:bodyPr numCol="2">
            <a:normAutofit lnSpcReduction="10000"/>
          </a:bodyPr>
          <a:lstStyle/>
          <a:p>
            <a:r>
              <a:rPr lang="en-US" dirty="0"/>
              <a:t>Adam DiProfio - EVC</a:t>
            </a:r>
          </a:p>
          <a:p>
            <a:r>
              <a:rPr lang="en-US" dirty="0"/>
              <a:t>Alma </a:t>
            </a:r>
            <a:r>
              <a:rPr lang="en-US" dirty="0" err="1"/>
              <a:t>Palazzolo</a:t>
            </a:r>
            <a:r>
              <a:rPr lang="en-US" dirty="0"/>
              <a:t> - A&amp;H</a:t>
            </a:r>
          </a:p>
          <a:p>
            <a:r>
              <a:rPr lang="en-US" dirty="0"/>
              <a:t>Anna </a:t>
            </a:r>
            <a:r>
              <a:rPr lang="en-US" dirty="0" err="1"/>
              <a:t>Gheissari</a:t>
            </a:r>
            <a:r>
              <a:rPr lang="en-US" dirty="0"/>
              <a:t> - ORA</a:t>
            </a:r>
          </a:p>
          <a:p>
            <a:r>
              <a:rPr lang="en-US" dirty="0"/>
              <a:t>Barbara Jackson - Music</a:t>
            </a:r>
          </a:p>
          <a:p>
            <a:r>
              <a:rPr lang="en-US" dirty="0"/>
              <a:t>Carolyn Sheehan - Nano</a:t>
            </a:r>
          </a:p>
          <a:p>
            <a:r>
              <a:rPr lang="en-US" dirty="0"/>
              <a:t>Cyndi </a:t>
            </a:r>
            <a:r>
              <a:rPr lang="en-US" dirty="0" err="1"/>
              <a:t>Muylle</a:t>
            </a:r>
            <a:r>
              <a:rPr lang="en-US" dirty="0"/>
              <a:t> - Colleges</a:t>
            </a:r>
          </a:p>
          <a:p>
            <a:r>
              <a:rPr lang="en-US" dirty="0"/>
              <a:t>Helen </a:t>
            </a:r>
            <a:r>
              <a:rPr lang="en-US" dirty="0" err="1"/>
              <a:t>Olow</a:t>
            </a:r>
            <a:r>
              <a:rPr lang="en-US" dirty="0"/>
              <a:t> - A&amp;H</a:t>
            </a:r>
          </a:p>
          <a:p>
            <a:r>
              <a:rPr lang="en-US" dirty="0"/>
              <a:t>Jason Yates - PS</a:t>
            </a:r>
          </a:p>
          <a:p>
            <a:r>
              <a:rPr lang="en-US" dirty="0"/>
              <a:t>Joanna </a:t>
            </a:r>
            <a:r>
              <a:rPr lang="en-US" dirty="0" err="1"/>
              <a:t>Mancusi</a:t>
            </a:r>
            <a:r>
              <a:rPr lang="en-US" dirty="0"/>
              <a:t> - SS</a:t>
            </a:r>
          </a:p>
          <a:p>
            <a:r>
              <a:rPr lang="en-US" dirty="0"/>
              <a:t>John Bauer - Bio</a:t>
            </a:r>
          </a:p>
          <a:p>
            <a:r>
              <a:rPr lang="en-US" dirty="0"/>
              <a:t>Maryam </a:t>
            </a:r>
            <a:r>
              <a:rPr lang="en-US" dirty="0" err="1"/>
              <a:t>Attari</a:t>
            </a:r>
            <a:r>
              <a:rPr lang="en-US" dirty="0"/>
              <a:t> - Bio</a:t>
            </a:r>
          </a:p>
          <a:p>
            <a:r>
              <a:rPr lang="en-US" dirty="0"/>
              <a:t>Peter </a:t>
            </a:r>
            <a:r>
              <a:rPr lang="en-US" dirty="0" err="1" smtClean="0"/>
              <a:t>Hinkley</a:t>
            </a:r>
            <a:r>
              <a:rPr lang="en-US" dirty="0" smtClean="0"/>
              <a:t> </a:t>
            </a:r>
            <a:r>
              <a:rPr lang="en-US" dirty="0"/>
              <a:t>- Psych</a:t>
            </a:r>
          </a:p>
          <a:p>
            <a:r>
              <a:rPr lang="en-US" dirty="0"/>
              <a:t>Rob Rome - PS</a:t>
            </a:r>
          </a:p>
          <a:p>
            <a:r>
              <a:rPr lang="en-US" dirty="0" err="1"/>
              <a:t>Shanley</a:t>
            </a:r>
            <a:r>
              <a:rPr lang="en-US" dirty="0"/>
              <a:t> Miller - Soc.</a:t>
            </a:r>
          </a:p>
          <a:p>
            <a:r>
              <a:rPr lang="en-US" dirty="0"/>
              <a:t>Steve Ross - EVC</a:t>
            </a:r>
          </a:p>
          <a:p>
            <a:r>
              <a:rPr lang="en-US" dirty="0"/>
              <a:t>Tana </a:t>
            </a:r>
            <a:r>
              <a:rPr lang="en-US" dirty="0" err="1"/>
              <a:t>Campana</a:t>
            </a:r>
            <a:r>
              <a:rPr lang="en-US" dirty="0"/>
              <a:t> - </a:t>
            </a:r>
            <a:r>
              <a:rPr lang="en-US" dirty="0" err="1"/>
              <a:t>Eng</a:t>
            </a:r>
            <a:endParaRPr lang="en-US" dirty="0"/>
          </a:p>
          <a:p>
            <a:r>
              <a:rPr lang="en-US" dirty="0"/>
              <a:t>Yuki Marsden - QI</a:t>
            </a:r>
          </a:p>
        </p:txBody>
      </p:sp>
      <p:sp>
        <p:nvSpPr>
          <p:cNvPr id="3" name="Title 2"/>
          <p:cNvSpPr>
            <a:spLocks noGrp="1"/>
          </p:cNvSpPr>
          <p:nvPr>
            <p:ph type="title"/>
          </p:nvPr>
        </p:nvSpPr>
        <p:spPr>
          <a:xfrm>
            <a:off x="304800" y="274638"/>
            <a:ext cx="8458200" cy="1143000"/>
          </a:xfrm>
        </p:spPr>
        <p:txBody>
          <a:bodyPr>
            <a:normAutofit fontScale="90000"/>
          </a:bodyPr>
          <a:lstStyle/>
          <a:p>
            <a:r>
              <a:rPr lang="en-US" dirty="0" smtClean="0"/>
              <a:t>Budget Model Work Group Members</a:t>
            </a:r>
            <a:endParaRPr lang="en-US" dirty="0"/>
          </a:p>
        </p:txBody>
      </p:sp>
    </p:spTree>
    <p:extLst>
      <p:ext uri="{BB962C8B-B14F-4D97-AF65-F5344CB8AC3E}">
        <p14:creationId xmlns:p14="http://schemas.microsoft.com/office/powerpoint/2010/main" val="4066284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4800" y="274638"/>
            <a:ext cx="8458200" cy="1143000"/>
          </a:xfrm>
        </p:spPr>
        <p:txBody>
          <a:bodyPr>
            <a:normAutofit/>
          </a:bodyPr>
          <a:lstStyle/>
          <a:p>
            <a:r>
              <a:rPr lang="en-US" dirty="0" smtClean="0"/>
              <a:t>Budget Model - Sample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0999" y="1676400"/>
            <a:ext cx="8548087" cy="41487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73626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5225</TotalTime>
  <Words>844</Words>
  <Application>Microsoft Office PowerPoint</Application>
  <PresentationFormat>On-screen Show (4:3)</PresentationFormat>
  <Paragraphs>160</Paragraphs>
  <Slides>20</Slides>
  <Notes>6</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Concourse</vt:lpstr>
      <vt:lpstr>Academic Affairs Fiscal Contacts Meeting</vt:lpstr>
      <vt:lpstr>PowerPoint Presentation</vt:lpstr>
      <vt:lpstr>15/16 Allocations</vt:lpstr>
      <vt:lpstr>Change to Faculty Salary Exchange Program (FSEP)</vt:lpstr>
      <vt:lpstr>Change Management</vt:lpstr>
      <vt:lpstr>Change Management - ADKAR</vt:lpstr>
      <vt:lpstr>New Department Budget Workload Model</vt:lpstr>
      <vt:lpstr>Budget Model Work Group Members</vt:lpstr>
      <vt:lpstr>Budget Model - Sample</vt:lpstr>
      <vt:lpstr>New Financial Reporting</vt:lpstr>
      <vt:lpstr>Budget Model Work Group Members</vt:lpstr>
      <vt:lpstr>Simplified Operating Fund Initiative (SOFI)</vt:lpstr>
      <vt:lpstr>15/16 Fund Sources for EVC Allocations</vt:lpstr>
      <vt:lpstr>SOFI Work Group Members</vt:lpstr>
      <vt:lpstr>SOFI Plan</vt:lpstr>
      <vt:lpstr>Proposed Fund Numbers</vt:lpstr>
      <vt:lpstr>Constructive Receipts</vt:lpstr>
      <vt:lpstr>Campus Response</vt:lpstr>
      <vt:lpstr>New Endowed Chair Policy</vt:lpstr>
      <vt:lpstr>15/16 Fiscal Contacts Meetings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Affairs Fiscal Contacts Meeting</dc:title>
  <dc:creator>Kathy Farrelly</dc:creator>
  <cp:lastModifiedBy>adiprofio</cp:lastModifiedBy>
  <cp:revision>437</cp:revision>
  <dcterms:created xsi:type="dcterms:W3CDTF">2009-06-18T03:44:26Z</dcterms:created>
  <dcterms:modified xsi:type="dcterms:W3CDTF">2015-10-23T22:07:48Z</dcterms:modified>
</cp:coreProperties>
</file>