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2" r:id="rId3"/>
    <p:sldId id="484" r:id="rId4"/>
    <p:sldId id="487" r:id="rId5"/>
    <p:sldId id="498" r:id="rId6"/>
    <p:sldId id="499" r:id="rId7"/>
    <p:sldId id="489" r:id="rId8"/>
    <p:sldId id="490" r:id="rId9"/>
    <p:sldId id="491" r:id="rId10"/>
    <p:sldId id="492" r:id="rId11"/>
    <p:sldId id="493" r:id="rId12"/>
    <p:sldId id="494" r:id="rId13"/>
    <p:sldId id="461" r:id="rId14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2A4"/>
    <a:srgbClr val="340C7D"/>
    <a:srgbClr val="340C9C"/>
    <a:srgbClr val="310B8F"/>
    <a:srgbClr val="1C0590"/>
    <a:srgbClr val="1C05A3"/>
    <a:srgbClr val="1D0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0647" autoAdjust="0"/>
  </p:normalViewPr>
  <p:slideViewPr>
    <p:cSldViewPr>
      <p:cViewPr>
        <p:scale>
          <a:sx n="103" d="100"/>
          <a:sy n="103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6C41-5373-4263-BF99-1BD30AAF960C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F7B3-EE5E-49C0-8CB8-E6F39A20F9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F9F8-45AC-45EC-9AA1-EF1BDA95CD8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70A0-ECE7-467B-A36A-0C4AACE08D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70A0-ECE7-467B-A36A-0C4AACE08D6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9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ink.ucsd.edu/finance/accounting/SSA/#Overhead-Cost-Recovery-Rates:-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0wEO_vXYP06V3VLSzNCYUJ6Q1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Academic Affairs</a:t>
            </a:r>
            <a:br>
              <a:rPr lang="en-US" dirty="0" smtClean="0"/>
            </a:br>
            <a:r>
              <a:rPr lang="en-US" dirty="0" smtClean="0"/>
              <a:t>Fiscal Contacts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001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September 20, 2016</a:t>
            </a:r>
          </a:p>
          <a:p>
            <a:endParaRPr lang="en-US" dirty="0" smtClean="0"/>
          </a:p>
          <a:p>
            <a:r>
              <a:rPr lang="en-US" dirty="0" smtClean="0"/>
              <a:t>Adam DiProfio </a:t>
            </a:r>
          </a:p>
          <a:p>
            <a:r>
              <a:rPr lang="en-US" dirty="0" smtClean="0"/>
              <a:t>x22565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1823" y="35814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endParaRPr lang="en-US" sz="40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6804" y="3352800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dirty="0" smtClean="0"/>
          </a:p>
          <a:p>
            <a:pPr algn="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Allocate sub 6 benefits with allocations: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Perm sub 0 &amp; sub 1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 &amp; Temp FTE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Other allocations where benefits are included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Self funded activities provide their own benefits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Until we have composite benefit rates we will adjust sub 6 balances at end of the year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Prorated to sub 0 &amp; sub 1 budgets provided by EVC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– Tentative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Note: We are still early in the process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Concerns about the current model: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2 decades old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PRC ratios aren’t understandable / justifiable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Faculty debit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Used as a way to increase Grad support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TA Allocation 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3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Potential solution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Move to class/instruction type funded ratios (TA intensive vs. non-TA intensive)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Course debit instead of faculty debit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order to work we would need: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Consistent way to categorize courses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Equitable TA needs across disciplines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Supplemental Block Grant for additional Grad Support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TA Allocation 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Adam DiProfio</a:t>
            </a:r>
          </a:p>
          <a:p>
            <a:pPr marL="109728" indent="0">
              <a:buNone/>
            </a:pPr>
            <a:r>
              <a:rPr lang="en-US" dirty="0" smtClean="0"/>
              <a:t>x22565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0292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50000"/>
              </a:lnSpc>
              <a:buClr>
                <a:schemeClr val="tx1"/>
              </a:buClr>
              <a:buSzPct val="80000"/>
              <a:buAutoNum type="arabicPeriod"/>
            </a:pPr>
            <a:r>
              <a:rPr lang="en-US" dirty="0" smtClean="0"/>
              <a:t>SOFI Fund Swap</a:t>
            </a:r>
          </a:p>
          <a:p>
            <a:pPr marL="624078" indent="-514350">
              <a:lnSpc>
                <a:spcPct val="150000"/>
              </a:lnSpc>
              <a:buClr>
                <a:schemeClr val="tx1"/>
              </a:buClr>
              <a:buSzPct val="80000"/>
              <a:buAutoNum type="arabicPeriod"/>
            </a:pPr>
            <a:r>
              <a:rPr lang="en-US" dirty="0" smtClean="0"/>
              <a:t>Recent Changes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Font typeface="+mj-lt"/>
              <a:buAutoNum type="alphaLcPeriod"/>
            </a:pPr>
            <a:r>
              <a:rPr lang="en-US" dirty="0" smtClean="0"/>
              <a:t>ASSA Assessment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AutoNum type="alphaLcPeriod"/>
            </a:pPr>
            <a:r>
              <a:rPr lang="en-US" dirty="0" smtClean="0"/>
              <a:t>Masters Growth Incentive – Enrollment balancing</a:t>
            </a:r>
          </a:p>
          <a:p>
            <a:pPr marL="624078" indent="-514350">
              <a:lnSpc>
                <a:spcPct val="150000"/>
              </a:lnSpc>
              <a:buClr>
                <a:schemeClr val="tx1"/>
              </a:buClr>
              <a:buSzPct val="80000"/>
              <a:buAutoNum type="arabicPeriod"/>
            </a:pPr>
            <a:r>
              <a:rPr lang="en-US" dirty="0" smtClean="0"/>
              <a:t>On-going &amp; Upcoming Projects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Font typeface="+mj-lt"/>
              <a:buAutoNum type="alphaLcPeriod"/>
            </a:pPr>
            <a:r>
              <a:rPr lang="en-US" dirty="0" smtClean="0"/>
              <a:t>Divisional Support Model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Font typeface="+mj-lt"/>
              <a:buAutoNum type="alphaLcPeriod"/>
            </a:pPr>
            <a:r>
              <a:rPr lang="en-US" dirty="0" smtClean="0"/>
              <a:t>Decentralizing Benefits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Font typeface="+mj-lt"/>
              <a:buAutoNum type="alphaLcPeriod"/>
            </a:pPr>
            <a:r>
              <a:rPr lang="en-US" dirty="0"/>
              <a:t>TA Allocation Formula</a:t>
            </a:r>
          </a:p>
          <a:p>
            <a:pPr marL="880110" lvl="1" indent="-514350">
              <a:lnSpc>
                <a:spcPct val="150000"/>
              </a:lnSpc>
              <a:buClr>
                <a:schemeClr val="tx1"/>
              </a:buClr>
              <a:buSzPct val="80000"/>
              <a:buAutoNum type="alphaLcPeriod"/>
            </a:pPr>
            <a:endParaRPr lang="en-US" dirty="0" smtClean="0"/>
          </a:p>
          <a:p>
            <a:pPr marL="624078" indent="-514350">
              <a:lnSpc>
                <a:spcPct val="150000"/>
              </a:lnSpc>
              <a:buAutoNum type="arabi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Fund Swap completed in August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 </a:t>
            </a:r>
            <a:r>
              <a:rPr lang="en-US" dirty="0" smtClean="0"/>
              <a:t>will do a 2</a:t>
            </a:r>
            <a:r>
              <a:rPr lang="en-US" baseline="30000" dirty="0" smtClean="0"/>
              <a:t>nd</a:t>
            </a:r>
            <a:r>
              <a:rPr lang="en-US" dirty="0" smtClean="0"/>
              <a:t> transfer in October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Will likely need a final small transfer in June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SOFI Fund Swap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1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ASSA Assessment no longer based on expenditures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Effective 16/17 based on 3.4% of revenue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1500" dirty="0" smtClean="0">
                <a:hlinkClick r:id="rId3"/>
              </a:rPr>
              <a:t>http</a:t>
            </a:r>
            <a:r>
              <a:rPr lang="en-US" sz="1500" dirty="0">
                <a:hlinkClick r:id="rId3"/>
              </a:rPr>
              <a:t>://blink.ucsd.edu/finance/accounting/SSA/#Overhead-Cost-Recovery-Rates:-</a:t>
            </a:r>
            <a:r>
              <a:rPr lang="en-US" sz="1500" dirty="0" smtClean="0">
                <a:hlinkClick r:id="rId3"/>
              </a:rPr>
              <a:t>D</a:t>
            </a:r>
            <a:endParaRPr lang="en-US" sz="1500" dirty="0" smtClean="0"/>
          </a:p>
          <a:p>
            <a:pPr>
              <a:lnSpc>
                <a:spcPct val="150000"/>
              </a:lnSpc>
            </a:pPr>
            <a:r>
              <a:rPr lang="en-US" sz="3100" dirty="0" smtClean="0"/>
              <a:t>Process: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Charges processed a month in arrears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Charged at Level 2 Organization / Fund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Auxiliary &amp; Self Supporting Activities (ASSA) Assessment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4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96046" y="731880"/>
            <a:ext cx="926287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endParaRPr lang="en-US" sz="1400" b="1" dirty="0" smtClean="0"/>
          </a:p>
          <a:p>
            <a:pPr marL="800100" lvl="1" indent="-342900">
              <a:buFont typeface="+mj-lt"/>
              <a:buAutoNum type="arabicPeriod"/>
            </a:pPr>
            <a:endParaRPr lang="en-US" sz="1400" b="1" dirty="0"/>
          </a:p>
          <a:p>
            <a:pPr lvl="1"/>
            <a:r>
              <a:rPr lang="en-US" b="1" dirty="0" smtClean="0"/>
              <a:t>Baseline Funding </a:t>
            </a:r>
          </a:p>
          <a:p>
            <a:pPr lvl="2"/>
            <a:r>
              <a:rPr lang="en-US" sz="1600" dirty="0" smtClean="0"/>
              <a:t>Departments receive all of the baseline funding they received in the original period.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Growth Funding </a:t>
            </a:r>
          </a:p>
          <a:p>
            <a:pPr lvl="2"/>
            <a:r>
              <a:rPr lang="en-US" sz="1600" dirty="0" smtClean="0"/>
              <a:t>Allocate $9,280 per major student to the department based on the following split:</a:t>
            </a:r>
          </a:p>
          <a:p>
            <a:pPr lvl="2"/>
            <a:r>
              <a:rPr lang="en-US" sz="1600" dirty="0" smtClean="0"/>
              <a:t>	</a:t>
            </a:r>
            <a:endParaRPr lang="en-US" sz="2400" dirty="0" smtClean="0"/>
          </a:p>
          <a:p>
            <a:pPr lvl="2"/>
            <a:r>
              <a:rPr lang="en-US" sz="2400" dirty="0"/>
              <a:t>	</a:t>
            </a:r>
            <a:r>
              <a:rPr lang="en-US" sz="2400" dirty="0" smtClean="0"/>
              <a:t>1.  25% of funds are allocated to home department. </a:t>
            </a:r>
          </a:p>
          <a:p>
            <a:pPr lvl="2"/>
            <a:r>
              <a:rPr lang="en-US" sz="2400" dirty="0"/>
              <a:t>	</a:t>
            </a:r>
            <a:r>
              <a:rPr lang="en-US" sz="2400" dirty="0" smtClean="0"/>
              <a:t>2.  75% of funds are allocated based on </a:t>
            </a:r>
            <a:r>
              <a:rPr lang="en-US" sz="2400" i="1" dirty="0" smtClean="0"/>
              <a:t>change </a:t>
            </a:r>
            <a:r>
              <a:rPr lang="en-US" sz="2400" dirty="0" smtClean="0"/>
              <a:t>in enrollments from the baseline period</a:t>
            </a:r>
            <a:r>
              <a:rPr lang="en-US" sz="1600" dirty="0" smtClean="0"/>
              <a:t>.</a:t>
            </a:r>
          </a:p>
          <a:p>
            <a:pPr lvl="2"/>
            <a:endParaRPr lang="en-US" sz="1600" dirty="0"/>
          </a:p>
          <a:p>
            <a:pPr lvl="1"/>
            <a:endParaRPr lang="en-US" b="1" dirty="0" smtClean="0"/>
          </a:p>
          <a:p>
            <a:pPr lvl="1" algn="ctr"/>
            <a:r>
              <a:rPr lang="en-US" b="1" dirty="0" smtClean="0"/>
              <a:t>The new split allocates funds according to workload, so that departments are rewarded for the enrollment load they handle.</a:t>
            </a:r>
            <a:endParaRPr lang="en-US" b="1" dirty="0"/>
          </a:p>
          <a:p>
            <a:pPr lvl="2"/>
            <a:endParaRPr lang="en-US" dirty="0" smtClean="0"/>
          </a:p>
          <a:p>
            <a:pPr lvl="2"/>
            <a:endParaRPr lang="en-US" sz="16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Masters Growth Incentive – </a:t>
            </a:r>
            <a:br>
              <a:rPr lang="en-US" sz="3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3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New </a:t>
            </a:r>
            <a:r>
              <a:rPr lang="en-US" sz="3600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Funding Methodology</a:t>
            </a:r>
            <a:endParaRPr lang="en-US" sz="36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457200"/>
            <a:ext cx="8388350" cy="7612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Resident /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Non </a:t>
            </a:r>
            <a:r>
              <a:rPr lang="en-US" dirty="0" smtClean="0"/>
              <a:t>Resident 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Current model assumes a 50/50 ratio of Res / Non Resident for new growth</a:t>
            </a:r>
          </a:p>
          <a:p>
            <a:r>
              <a:rPr lang="en-US" dirty="0" smtClean="0"/>
              <a:t>Actual ratio of growth was 90%+ Non Res</a:t>
            </a:r>
          </a:p>
          <a:p>
            <a:r>
              <a:rPr lang="en-US" dirty="0" smtClean="0"/>
              <a:t>Effective 16/17 –allocation is to be based on actual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Preliminary numbers to Dean’s Offices </a:t>
            </a:r>
            <a:r>
              <a:rPr lang="en-US" dirty="0" smtClean="0"/>
              <a:t>soon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Deans will adjust and provide allocations to Departments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Departments will need to submit an Operating Budget and Org Chart to Dean’s Office/EVC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Budget should include all Operating Budget revenue sources including: carry forward balances, masters growth incentive, concurrent enrollment, summer session income, etc.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hlinkClick r:id="rId3"/>
              </a:rPr>
              <a:t>Program Code Hierarchy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Divisional Support Model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5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3% salary escalation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Model funding increased from 98% to 100%</a:t>
            </a:r>
          </a:p>
          <a:p>
            <a:pPr>
              <a:lnSpc>
                <a:spcPct val="150000"/>
              </a:lnSpc>
            </a:pPr>
            <a:r>
              <a:rPr lang="en-US" dirty="0"/>
              <a:t>2 year workload average - Faculty up, Students up, Research down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20% increase in undergrad SAO workload ratios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Increase in UG SAOs funding must be spent on additional UG SAOs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Will include benefits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to the Support Model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8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Campus reporting shows a large budget within Academic Affairs that belongs in the departments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Monthly reimbursement is administratively burdensome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Benefits shouldn’t always be provided centrally</a:t>
            </a:r>
          </a:p>
          <a:p>
            <a:pPr>
              <a:lnSpc>
                <a:spcPct val="150000"/>
              </a:lnSpc>
            </a:pPr>
            <a:r>
              <a:rPr lang="en-US" dirty="0"/>
              <a:t>Preparing for Composite Benefit Rates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Academic </a:t>
            </a:r>
            <a:r>
              <a:rPr lang="en-US" dirty="0"/>
              <a:t>Affairs is one of the last areas of campus with centralized </a:t>
            </a:r>
            <a:r>
              <a:rPr lang="en-US" dirty="0" smtClean="0"/>
              <a:t>benefits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is how soft-money budgets already 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Decentralizing Benefits – Why?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6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7706</TotalTime>
  <Words>518</Words>
  <Application>Microsoft Office PowerPoint</Application>
  <PresentationFormat>On-screen Show (4:3)</PresentationFormat>
  <Paragraphs>98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Academic Affairs Fiscal Contacts Meeting</vt:lpstr>
      <vt:lpstr>Agenda</vt:lpstr>
      <vt:lpstr>SOFI Fund Swap </vt:lpstr>
      <vt:lpstr>Auxiliary &amp; Self Supporting Activities (ASSA) Assessment </vt:lpstr>
      <vt:lpstr>Masters Growth Incentive –  New Funding Methodology</vt:lpstr>
      <vt:lpstr>Proposed Resident /  Non Resident Split</vt:lpstr>
      <vt:lpstr>Divisional Support Model </vt:lpstr>
      <vt:lpstr>Changes to the Support Model </vt:lpstr>
      <vt:lpstr>Decentralizing Benefits – Why? </vt:lpstr>
      <vt:lpstr>Benefits – Tentative Plan</vt:lpstr>
      <vt:lpstr>Potential TA Allocation Revision</vt:lpstr>
      <vt:lpstr>Potential TA Allocation Revision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Kathy Farrelly</dc:creator>
  <cp:lastModifiedBy>adiprofio</cp:lastModifiedBy>
  <cp:revision>543</cp:revision>
  <dcterms:created xsi:type="dcterms:W3CDTF">2009-06-18T03:44:26Z</dcterms:created>
  <dcterms:modified xsi:type="dcterms:W3CDTF">2016-09-29T22:19:46Z</dcterms:modified>
</cp:coreProperties>
</file>