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357" r:id="rId3"/>
    <p:sldId id="372" r:id="rId4"/>
    <p:sldId id="373" r:id="rId5"/>
    <p:sldId id="356" r:id="rId6"/>
    <p:sldId id="363" r:id="rId7"/>
    <p:sldId id="374" r:id="rId8"/>
    <p:sldId id="375" r:id="rId9"/>
    <p:sldId id="362" r:id="rId10"/>
    <p:sldId id="377" r:id="rId11"/>
    <p:sldId id="366" r:id="rId12"/>
    <p:sldId id="385" r:id="rId13"/>
    <p:sldId id="367" r:id="rId14"/>
    <p:sldId id="368" r:id="rId15"/>
    <p:sldId id="369" r:id="rId16"/>
    <p:sldId id="376" r:id="rId17"/>
    <p:sldId id="378" r:id="rId18"/>
    <p:sldId id="379" r:id="rId19"/>
    <p:sldId id="383" r:id="rId20"/>
    <p:sldId id="382" r:id="rId21"/>
    <p:sldId id="380" r:id="rId22"/>
    <p:sldId id="381" r:id="rId23"/>
    <p:sldId id="386" r:id="rId24"/>
    <p:sldId id="384" r:id="rId25"/>
  </p:sldIdLst>
  <p:sldSz cx="9144000" cy="6858000" type="screen4x3"/>
  <p:notesSz cx="6858000" cy="9083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2A4"/>
    <a:srgbClr val="340C7D"/>
    <a:srgbClr val="340C9C"/>
    <a:srgbClr val="310B8F"/>
    <a:srgbClr val="1C0590"/>
    <a:srgbClr val="1C05A3"/>
    <a:srgbClr val="1D05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8" autoAdjust="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4184"/>
          </a:xfrm>
          <a:prstGeom prst="rect">
            <a:avLst/>
          </a:prstGeom>
        </p:spPr>
        <p:txBody>
          <a:bodyPr vert="horz" lIns="91440" tIns="45720" rIns="91440" bIns="45720" rtlCol="0"/>
          <a:lstStyle>
            <a:lvl1pPr algn="r">
              <a:defRPr sz="1200"/>
            </a:lvl1pPr>
          </a:lstStyle>
          <a:p>
            <a:fld id="{31586C41-5373-4263-BF99-1BD30AAF960C}" type="datetimeFigureOut">
              <a:rPr lang="en-US" smtClean="0"/>
              <a:pPr/>
              <a:t>5/19/2015</a:t>
            </a:fld>
            <a:endParaRPr lang="en-US"/>
          </a:p>
        </p:txBody>
      </p:sp>
      <p:sp>
        <p:nvSpPr>
          <p:cNvPr id="4" name="Footer Placeholder 3"/>
          <p:cNvSpPr>
            <a:spLocks noGrp="1"/>
          </p:cNvSpPr>
          <p:nvPr>
            <p:ph type="ftr" sz="quarter" idx="2"/>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7915"/>
            <a:ext cx="2971800" cy="454184"/>
          </a:xfrm>
          <a:prstGeom prst="rect">
            <a:avLst/>
          </a:prstGeom>
        </p:spPr>
        <p:txBody>
          <a:bodyPr vert="horz" lIns="91440" tIns="45720" rIns="91440" bIns="45720" rtlCol="0" anchor="b"/>
          <a:lstStyle>
            <a:lvl1pPr algn="r">
              <a:defRPr sz="1200"/>
            </a:lvl1pPr>
          </a:lstStyle>
          <a:p>
            <a:fld id="{3497F7B3-EE5E-49C0-8CB8-E6F39A20F954}" type="slidenum">
              <a:rPr lang="en-US" smtClean="0"/>
              <a:pPr/>
              <a:t>‹#›</a:t>
            </a:fld>
            <a:endParaRPr lang="en-US"/>
          </a:p>
        </p:txBody>
      </p:sp>
    </p:spTree>
    <p:extLst>
      <p:ext uri="{BB962C8B-B14F-4D97-AF65-F5344CB8AC3E}">
        <p14:creationId xmlns:p14="http://schemas.microsoft.com/office/powerpoint/2010/main" val="238103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4184"/>
          </a:xfrm>
          <a:prstGeom prst="rect">
            <a:avLst/>
          </a:prstGeom>
        </p:spPr>
        <p:txBody>
          <a:bodyPr vert="horz" lIns="91440" tIns="45720" rIns="91440" bIns="45720" rtlCol="0"/>
          <a:lstStyle>
            <a:lvl1pPr algn="r">
              <a:defRPr sz="1200"/>
            </a:lvl1pPr>
          </a:lstStyle>
          <a:p>
            <a:fld id="{2E37F9F8-45AC-45EC-9AA1-EF1BDA95CD86}" type="datetimeFigureOut">
              <a:rPr lang="en-US" smtClean="0"/>
              <a:pPr/>
              <a:t>5/19/2015</a:t>
            </a:fld>
            <a:endParaRPr lang="en-US"/>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40" tIns="45720" rIns="91440" bIns="45720" rtlCol="0" anchor="b"/>
          <a:lstStyle>
            <a:lvl1pPr algn="r">
              <a:defRPr sz="1200"/>
            </a:lvl1pPr>
          </a:lstStyle>
          <a:p>
            <a:fld id="{67CA70A0-ECE7-467B-A36A-0C4AACE08D66}" type="slidenum">
              <a:rPr lang="en-US" smtClean="0"/>
              <a:pPr/>
              <a:t>‹#›</a:t>
            </a:fld>
            <a:endParaRPr lang="en-US"/>
          </a:p>
        </p:txBody>
      </p:sp>
    </p:spTree>
    <p:extLst>
      <p:ext uri="{BB962C8B-B14F-4D97-AF65-F5344CB8AC3E}">
        <p14:creationId xmlns:p14="http://schemas.microsoft.com/office/powerpoint/2010/main" val="533833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7E3FA6-2207-435F-AA8C-2A63D136FD46}" type="datetimeFigureOut">
              <a:rPr lang="en-US" smtClean="0"/>
              <a:pPr/>
              <a:t>5/19/2015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1C2CF9-8B91-4754-9B86-D89C507936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7E3FA6-2207-435F-AA8C-2A63D136FD46}" type="datetimeFigureOut">
              <a:rPr lang="en-US" smtClean="0"/>
              <a:pPr/>
              <a:t>5/19/2015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7E3FA6-2207-435F-AA8C-2A63D136FD46}" type="datetimeFigureOut">
              <a:rPr lang="en-US" smtClean="0"/>
              <a:pPr/>
              <a:t>5/19/2015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7E3FA6-2207-435F-AA8C-2A63D136FD46}" type="datetimeFigureOut">
              <a:rPr lang="en-US" smtClean="0"/>
              <a:pPr/>
              <a:t>5/19/2015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1C2CF9-8B91-4754-9B86-D89C5079361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7E3FA6-2207-435F-AA8C-2A63D136FD46}" type="datetimeFigureOut">
              <a:rPr lang="en-US" smtClean="0"/>
              <a:pPr/>
              <a:t>5/19/2015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1C2CF9-8B91-4754-9B86-D89C507936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dechristensen@ucsd.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829761"/>
          </a:xfrm>
        </p:spPr>
        <p:txBody>
          <a:bodyPr>
            <a:normAutofit/>
          </a:bodyPr>
          <a:lstStyle/>
          <a:p>
            <a:r>
              <a:rPr lang="en-US" dirty="0" smtClean="0"/>
              <a:t>Academic Affairs</a:t>
            </a:r>
            <a:br>
              <a:rPr lang="en-US" dirty="0" smtClean="0"/>
            </a:br>
            <a:r>
              <a:rPr lang="en-US" dirty="0" smtClean="0"/>
              <a:t>Fiscal Contacts Meeting</a:t>
            </a:r>
            <a:endParaRPr lang="en-US" dirty="0"/>
          </a:p>
        </p:txBody>
      </p:sp>
      <p:sp>
        <p:nvSpPr>
          <p:cNvPr id="3" name="Subtitle 2"/>
          <p:cNvSpPr>
            <a:spLocks noGrp="1"/>
          </p:cNvSpPr>
          <p:nvPr>
            <p:ph type="subTitle" idx="1"/>
          </p:nvPr>
        </p:nvSpPr>
        <p:spPr>
          <a:xfrm>
            <a:off x="685800" y="2514600"/>
            <a:ext cx="7772400" cy="1199704"/>
          </a:xfrm>
        </p:spPr>
        <p:txBody>
          <a:bodyPr/>
          <a:lstStyle/>
          <a:p>
            <a:r>
              <a:rPr lang="en-US" dirty="0" smtClean="0"/>
              <a:t>May 19, 2015</a:t>
            </a:r>
          </a:p>
        </p:txBody>
      </p:sp>
      <p:sp>
        <p:nvSpPr>
          <p:cNvPr id="4" name="TextBox 3"/>
          <p:cNvSpPr txBox="1"/>
          <p:nvPr/>
        </p:nvSpPr>
        <p:spPr>
          <a:xfrm>
            <a:off x="8281823" y="3581400"/>
            <a:ext cx="184731" cy="1323439"/>
          </a:xfrm>
          <a:prstGeom prst="rect">
            <a:avLst/>
          </a:prstGeom>
          <a:noFill/>
        </p:spPr>
        <p:txBody>
          <a:bodyPr wrap="none" rtlCol="0">
            <a:spAutoFit/>
          </a:bodyPr>
          <a:lstStyle/>
          <a:p>
            <a:pPr algn="r"/>
            <a:endParaRPr lang="en-US" sz="4000" dirty="0" smtClean="0">
              <a:solidFill>
                <a:schemeClr val="tx2"/>
              </a:solidFill>
              <a:effectLst>
                <a:outerShdw blurRad="31750" dist="25400" dir="5400000" algn="tl" rotWithShape="0">
                  <a:srgbClr val="000000">
                    <a:alpha val="25000"/>
                  </a:srgbClr>
                </a:outerShdw>
              </a:effectLst>
              <a:latin typeface="+mj-lt"/>
              <a:ea typeface="+mj-ea"/>
              <a:cs typeface="+mj-cs"/>
            </a:endParaRPr>
          </a:p>
          <a:p>
            <a:pPr algn="r"/>
            <a:endParaRPr lang="en-US" sz="4000" dirty="0">
              <a:solidFill>
                <a:schemeClr val="tx2"/>
              </a:solidFill>
              <a:effectLst>
                <a:outerShdw blurRad="31750" dist="25400" dir="5400000" algn="tl" rotWithShape="0">
                  <a:srgbClr val="000000">
                    <a:alpha val="25000"/>
                  </a:srgbClr>
                </a:outerShdw>
              </a:effectLst>
              <a:latin typeface="+mj-lt"/>
              <a:ea typeface="+mj-ea"/>
              <a:cs typeface="+mj-cs"/>
            </a:endParaRPr>
          </a:p>
        </p:txBody>
      </p:sp>
      <p:sp>
        <p:nvSpPr>
          <p:cNvPr id="5" name="TextBox 4"/>
          <p:cNvSpPr txBox="1"/>
          <p:nvPr/>
        </p:nvSpPr>
        <p:spPr>
          <a:xfrm>
            <a:off x="8206804" y="3352800"/>
            <a:ext cx="184731" cy="738664"/>
          </a:xfrm>
          <a:prstGeom prst="rect">
            <a:avLst/>
          </a:prstGeom>
          <a:noFill/>
        </p:spPr>
        <p:txBody>
          <a:bodyPr wrap="none" rtlCol="0">
            <a:spAutoFit/>
          </a:bodyPr>
          <a:lstStyle/>
          <a:p>
            <a:pPr algn="r"/>
            <a:endParaRPr lang="en-US" dirty="0" smtClean="0"/>
          </a:p>
          <a:p>
            <a:pPr algn="r"/>
            <a:endParaRPr lang="en-US" sz="24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15/16 Budget Planning</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Campus Budget Process</a:t>
            </a:r>
          </a:p>
          <a:p>
            <a:r>
              <a:rPr lang="en-US" dirty="0" smtClean="0"/>
              <a:t>Funding Sources</a:t>
            </a:r>
          </a:p>
          <a:p>
            <a:r>
              <a:rPr lang="en-US" dirty="0" smtClean="0"/>
              <a:t>Allocation Updates</a:t>
            </a:r>
          </a:p>
          <a:p>
            <a:r>
              <a:rPr lang="en-US" dirty="0" smtClean="0"/>
              <a:t>Recharge Activities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Campus Budget Process</a:t>
            </a:r>
          </a:p>
          <a:p>
            <a:pPr lvl="1"/>
            <a:r>
              <a:rPr lang="en-US" dirty="0" smtClean="0"/>
              <a:t>Goal is to align operating budgets with actual/projected annual expense</a:t>
            </a:r>
          </a:p>
          <a:p>
            <a:pPr lvl="1"/>
            <a:r>
              <a:rPr lang="en-US" dirty="0" smtClean="0"/>
              <a:t>Reduced use of formulaic distribution of state funds and tuition among VC areas</a:t>
            </a:r>
          </a:p>
          <a:p>
            <a:pPr lvl="1"/>
            <a:r>
              <a:rPr lang="en-US" dirty="0" smtClean="0"/>
              <a:t>Increase in targeted allocations, with increased accountability</a:t>
            </a:r>
          </a:p>
          <a:p>
            <a:pPr lvl="1"/>
            <a:r>
              <a:rPr lang="en-US" dirty="0" smtClean="0"/>
              <a:t>In 15/16 budget planning, CFO’s focus was a detailed review of administrative units</a:t>
            </a:r>
          </a:p>
          <a:p>
            <a:pPr lvl="1"/>
            <a:endParaRPr lang="en-US" dirty="0" smtClean="0"/>
          </a:p>
        </p:txBody>
      </p:sp>
      <p:sp>
        <p:nvSpPr>
          <p:cNvPr id="3" name="Title 2"/>
          <p:cNvSpPr>
            <a:spLocks noGrp="1"/>
          </p:cNvSpPr>
          <p:nvPr>
            <p:ph type="title"/>
          </p:nvPr>
        </p:nvSpPr>
        <p:spPr/>
        <p:txBody>
          <a:bodyPr>
            <a:normAutofit/>
          </a:bodyPr>
          <a:lstStyle/>
          <a:p>
            <a:r>
              <a:rPr lang="en-US" dirty="0" smtClean="0"/>
              <a:t>15/16 Budget Planning</a:t>
            </a:r>
            <a:endParaRPr lang="en-US" dirty="0"/>
          </a:p>
        </p:txBody>
      </p:sp>
    </p:spTree>
    <p:extLst>
      <p:ext uri="{BB962C8B-B14F-4D97-AF65-F5344CB8AC3E}">
        <p14:creationId xmlns:p14="http://schemas.microsoft.com/office/powerpoint/2010/main" val="2416314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Campus Budget Process</a:t>
            </a:r>
          </a:p>
          <a:p>
            <a:pPr lvl="1"/>
            <a:r>
              <a:rPr lang="en-US" dirty="0" smtClean="0"/>
              <a:t>For 16/17 budget planning, the focus will be a detailed review of academic units</a:t>
            </a:r>
          </a:p>
          <a:p>
            <a:pPr lvl="2"/>
            <a:r>
              <a:rPr lang="en-US" dirty="0" smtClean="0"/>
              <a:t>Units can anticipate information requests from dean’s offices and EVC’s office regarding regular operating expense and expense for targeted allocations</a:t>
            </a:r>
          </a:p>
          <a:p>
            <a:pPr lvl="2"/>
            <a:r>
              <a:rPr lang="en-US" dirty="0" smtClean="0"/>
              <a:t>Units may also expect requests for explanations of carry forward balances, including identification of balances designated for individual faculty members</a:t>
            </a:r>
          </a:p>
          <a:p>
            <a:pPr lvl="1"/>
            <a:endParaRPr lang="en-US" dirty="0" smtClean="0"/>
          </a:p>
        </p:txBody>
      </p:sp>
      <p:sp>
        <p:nvSpPr>
          <p:cNvPr id="3" name="Title 2"/>
          <p:cNvSpPr>
            <a:spLocks noGrp="1"/>
          </p:cNvSpPr>
          <p:nvPr>
            <p:ph type="title"/>
          </p:nvPr>
        </p:nvSpPr>
        <p:spPr/>
        <p:txBody>
          <a:bodyPr>
            <a:normAutofit fontScale="90000"/>
          </a:bodyPr>
          <a:lstStyle/>
          <a:p>
            <a:r>
              <a:rPr lang="en-US" dirty="0" smtClean="0"/>
              <a:t>Preview: 16/17 </a:t>
            </a:r>
            <a:r>
              <a:rPr lang="en-US" dirty="0" smtClean="0"/>
              <a:t>Budget </a:t>
            </a:r>
            <a:r>
              <a:rPr lang="en-US" dirty="0" smtClean="0"/>
              <a:t>Planning</a:t>
            </a:r>
            <a:endParaRPr lang="en-US" dirty="0"/>
          </a:p>
        </p:txBody>
      </p:sp>
    </p:spTree>
    <p:extLst>
      <p:ext uri="{BB962C8B-B14F-4D97-AF65-F5344CB8AC3E}">
        <p14:creationId xmlns:p14="http://schemas.microsoft.com/office/powerpoint/2010/main" val="2416314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Temporary FTE - 19900A</a:t>
            </a:r>
          </a:p>
          <a:p>
            <a:r>
              <a:rPr lang="en-US" dirty="0" smtClean="0"/>
              <a:t>TA FTE – 19900A</a:t>
            </a:r>
          </a:p>
          <a:p>
            <a:r>
              <a:rPr lang="en-US" dirty="0" smtClean="0"/>
              <a:t>Admin Stipends &amp; Ninths – 19900A</a:t>
            </a:r>
          </a:p>
          <a:p>
            <a:r>
              <a:rPr lang="en-US" dirty="0" smtClean="0"/>
              <a:t>Equipment Allocation – 19900A</a:t>
            </a:r>
          </a:p>
          <a:p>
            <a:r>
              <a:rPr lang="en-US" dirty="0" smtClean="0"/>
              <a:t>Equipment Matching – 19933A</a:t>
            </a:r>
          </a:p>
          <a:p>
            <a:r>
              <a:rPr lang="en-US" dirty="0" smtClean="0"/>
              <a:t>Faculty Startup &amp; Retention – </a:t>
            </a:r>
          </a:p>
          <a:p>
            <a:pPr lvl="1"/>
            <a:r>
              <a:rPr lang="en-US" dirty="0" smtClean="0"/>
              <a:t>19933A (AH/SS)</a:t>
            </a:r>
          </a:p>
          <a:p>
            <a:pPr lvl="1"/>
            <a:r>
              <a:rPr lang="en-US" dirty="0" smtClean="0"/>
              <a:t>combination of 19933A/05397A/19942A (Bio/JSOE/PS)</a:t>
            </a:r>
          </a:p>
          <a:p>
            <a:r>
              <a:rPr lang="en-US" dirty="0" smtClean="0"/>
              <a:t>Undergraduate Seminars – 19900A</a:t>
            </a:r>
          </a:p>
          <a:p>
            <a:r>
              <a:rPr lang="en-US" dirty="0" smtClean="0"/>
              <a:t>Graduate Support (incl. block grant) – 19942A</a:t>
            </a:r>
          </a:p>
          <a:p>
            <a:r>
              <a:rPr lang="en-US" dirty="0" smtClean="0"/>
              <a:t>Summer Admin Support – 20095A</a:t>
            </a:r>
          </a:p>
          <a:p>
            <a:endParaRPr lang="en-US" dirty="0"/>
          </a:p>
        </p:txBody>
      </p:sp>
      <p:sp>
        <p:nvSpPr>
          <p:cNvPr id="3" name="Title 2"/>
          <p:cNvSpPr>
            <a:spLocks noGrp="1"/>
          </p:cNvSpPr>
          <p:nvPr>
            <p:ph type="title"/>
          </p:nvPr>
        </p:nvSpPr>
        <p:spPr/>
        <p:txBody>
          <a:bodyPr>
            <a:normAutofit fontScale="90000"/>
          </a:bodyPr>
          <a:lstStyle/>
          <a:p>
            <a:r>
              <a:rPr lang="en-US" dirty="0" smtClean="0"/>
              <a:t>15/16 Fund Sources for EVC Allocations</a:t>
            </a:r>
            <a:endParaRPr lang="en-US" dirty="0"/>
          </a:p>
        </p:txBody>
      </p:sp>
    </p:spTree>
    <p:extLst>
      <p:ext uri="{BB962C8B-B14F-4D97-AF65-F5344CB8AC3E}">
        <p14:creationId xmlns:p14="http://schemas.microsoft.com/office/powerpoint/2010/main" val="1300873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date, 2% overall decline in summer 2015 enrollment as compared to summer 2014</a:t>
            </a:r>
          </a:p>
          <a:p>
            <a:r>
              <a:rPr lang="en-US" dirty="0" smtClean="0"/>
              <a:t>If </a:t>
            </a:r>
            <a:r>
              <a:rPr lang="en-US" dirty="0" smtClean="0"/>
              <a:t>summer enrollment </a:t>
            </a:r>
            <a:r>
              <a:rPr lang="en-US" dirty="0" smtClean="0"/>
              <a:t>in your department has decreased from last year, anticipate lower summer TA allocation</a:t>
            </a:r>
          </a:p>
          <a:p>
            <a:r>
              <a:rPr lang="en-US" dirty="0" smtClean="0"/>
              <a:t>Allocations will be calculated and distributed in the week of June 22</a:t>
            </a:r>
          </a:p>
          <a:p>
            <a:r>
              <a:rPr lang="en-US" dirty="0" smtClean="0"/>
              <a:t>Summer instructors and TAs should be paid on fund 20290A (summer session fee)</a:t>
            </a:r>
            <a:endParaRPr lang="en-US" dirty="0"/>
          </a:p>
        </p:txBody>
      </p:sp>
      <p:sp>
        <p:nvSpPr>
          <p:cNvPr id="3" name="Title 2"/>
          <p:cNvSpPr>
            <a:spLocks noGrp="1"/>
          </p:cNvSpPr>
          <p:nvPr>
            <p:ph type="title"/>
          </p:nvPr>
        </p:nvSpPr>
        <p:spPr/>
        <p:txBody>
          <a:bodyPr>
            <a:normAutofit fontScale="90000"/>
          </a:bodyPr>
          <a:lstStyle/>
          <a:p>
            <a:r>
              <a:rPr lang="en-US" dirty="0" smtClean="0"/>
              <a:t>Summer 2015 – Funding Updates</a:t>
            </a:r>
            <a:endParaRPr lang="en-US" dirty="0"/>
          </a:p>
        </p:txBody>
      </p:sp>
    </p:spTree>
    <p:extLst>
      <p:ext uri="{BB962C8B-B14F-4D97-AF65-F5344CB8AC3E}">
        <p14:creationId xmlns:p14="http://schemas.microsoft.com/office/powerpoint/2010/main" val="2880344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Starting will Fall 2015, the GSGEI allocation will be equal to the NRST revenue generated by the program’s 1st, 2nd, and 3rd year PhD students, adjusted by a cost-sharing factor</a:t>
            </a:r>
          </a:p>
          <a:p>
            <a:r>
              <a:rPr lang="en-US" dirty="0" smtClean="0"/>
              <a:t>15/16 allocations for a department will likely be reduced if funds from 13/14 and 14/15 have not been spent by 6/30/15</a:t>
            </a:r>
          </a:p>
          <a:p>
            <a:endParaRPr lang="en-US" dirty="0"/>
          </a:p>
        </p:txBody>
      </p:sp>
      <p:sp>
        <p:nvSpPr>
          <p:cNvPr id="3" name="Title 2"/>
          <p:cNvSpPr>
            <a:spLocks noGrp="1"/>
          </p:cNvSpPr>
          <p:nvPr>
            <p:ph type="title"/>
          </p:nvPr>
        </p:nvSpPr>
        <p:spPr/>
        <p:txBody>
          <a:bodyPr>
            <a:normAutofit fontScale="90000"/>
          </a:bodyPr>
          <a:lstStyle/>
          <a:p>
            <a:r>
              <a:rPr lang="en-US" dirty="0" smtClean="0"/>
              <a:t>Graduate Student Growth &amp; Excellence Initiative – 15/16</a:t>
            </a:r>
            <a:endParaRPr lang="en-US" dirty="0"/>
          </a:p>
        </p:txBody>
      </p:sp>
    </p:spTree>
    <p:extLst>
      <p:ext uri="{BB962C8B-B14F-4D97-AF65-F5344CB8AC3E}">
        <p14:creationId xmlns:p14="http://schemas.microsoft.com/office/powerpoint/2010/main" val="4129967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Low-volume, low-revenue activities to be reviewed </a:t>
            </a:r>
            <a:r>
              <a:rPr lang="en-US" dirty="0" smtClean="0"/>
              <a:t>by campus to </a:t>
            </a:r>
            <a:r>
              <a:rPr lang="en-US" dirty="0" smtClean="0"/>
              <a:t>determine if services still needed</a:t>
            </a:r>
          </a:p>
          <a:p>
            <a:endParaRPr lang="en-US" dirty="0" smtClean="0"/>
          </a:p>
          <a:p>
            <a:r>
              <a:rPr lang="en-US" dirty="0" smtClean="0"/>
              <a:t>Recharge activities that have not had their rates reviewed in the last two years will be asked to submit rate calculations and statements of operations that support continuing the current rates</a:t>
            </a:r>
          </a:p>
          <a:p>
            <a:pPr lvl="1"/>
            <a:r>
              <a:rPr lang="en-US" dirty="0" smtClean="0"/>
              <a:t>First priority will be services that are high-volume, with recharges to federal funds</a:t>
            </a:r>
            <a:endParaRPr lang="en-US" dirty="0"/>
          </a:p>
        </p:txBody>
      </p:sp>
      <p:sp>
        <p:nvSpPr>
          <p:cNvPr id="3" name="Title 2"/>
          <p:cNvSpPr>
            <a:spLocks noGrp="1"/>
          </p:cNvSpPr>
          <p:nvPr>
            <p:ph type="title"/>
          </p:nvPr>
        </p:nvSpPr>
        <p:spPr/>
        <p:txBody>
          <a:bodyPr>
            <a:normAutofit fontScale="90000"/>
          </a:bodyPr>
          <a:lstStyle/>
          <a:p>
            <a:r>
              <a:rPr lang="en-US" dirty="0" smtClean="0"/>
              <a:t>Review of Recharge Activities – </a:t>
            </a:r>
            <a:br>
              <a:rPr lang="en-US" dirty="0" smtClean="0"/>
            </a:br>
            <a:r>
              <a:rPr lang="en-US" dirty="0" smtClean="0"/>
              <a:t>Rates and Revenue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Operating Fund Initiative</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Goals are to</a:t>
            </a:r>
          </a:p>
          <a:p>
            <a:pPr lvl="1"/>
            <a:r>
              <a:rPr lang="en-US" dirty="0" smtClean="0"/>
              <a:t>Eliminate workload</a:t>
            </a:r>
          </a:p>
          <a:p>
            <a:pPr lvl="1"/>
            <a:r>
              <a:rPr lang="en-US" dirty="0" smtClean="0"/>
              <a:t>Simplify financial management</a:t>
            </a:r>
          </a:p>
          <a:p>
            <a:pPr lvl="1"/>
            <a:r>
              <a:rPr lang="en-US" dirty="0" smtClean="0"/>
              <a:t>Improve transparency on campus expenses</a:t>
            </a:r>
          </a:p>
          <a:p>
            <a:pPr lvl="1"/>
            <a:r>
              <a:rPr lang="en-US" dirty="0" smtClean="0"/>
              <a:t>Increase operating flexibility to help innovate, invest, and diversify revenues</a:t>
            </a:r>
          </a:p>
          <a:p>
            <a:pPr lvl="1"/>
            <a:endParaRPr lang="en-US" dirty="0" smtClean="0"/>
          </a:p>
          <a:p>
            <a:r>
              <a:rPr lang="en-US" dirty="0" smtClean="0"/>
              <a:t>Campus-wide work group established at the end of March</a:t>
            </a:r>
          </a:p>
          <a:p>
            <a:endParaRPr lang="en-US" dirty="0"/>
          </a:p>
        </p:txBody>
      </p:sp>
      <p:sp>
        <p:nvSpPr>
          <p:cNvPr id="3" name="Title 2"/>
          <p:cNvSpPr>
            <a:spLocks noGrp="1"/>
          </p:cNvSpPr>
          <p:nvPr>
            <p:ph type="title"/>
          </p:nvPr>
        </p:nvSpPr>
        <p:spPr/>
        <p:txBody>
          <a:bodyPr/>
          <a:lstStyle/>
          <a:p>
            <a:r>
              <a:rPr lang="en-US" dirty="0" smtClean="0"/>
              <a:t>Single Operating Fund Initiative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Why would we consider this?</a:t>
            </a:r>
          </a:p>
          <a:p>
            <a:pPr lvl="1"/>
            <a:r>
              <a:rPr lang="en-US" dirty="0" smtClean="0"/>
              <a:t>Revenue sources are more variable/unpredictable than anticipated</a:t>
            </a:r>
          </a:p>
          <a:p>
            <a:pPr lvl="1"/>
            <a:r>
              <a:rPr lang="en-US" dirty="0" smtClean="0"/>
              <a:t>Variability creates challenges in providing </a:t>
            </a:r>
            <a:r>
              <a:rPr lang="en-US" dirty="0" smtClean="0"/>
              <a:t>the same fund </a:t>
            </a:r>
            <a:r>
              <a:rPr lang="en-US" dirty="0" smtClean="0"/>
              <a:t>sources to units from year to year</a:t>
            </a:r>
          </a:p>
          <a:p>
            <a:pPr lvl="1"/>
            <a:r>
              <a:rPr lang="en-US" dirty="0" smtClean="0"/>
              <a:t>As additional revenue streams are developed, additional funds will be added to the mix</a:t>
            </a:r>
          </a:p>
          <a:p>
            <a:pPr lvl="1"/>
            <a:r>
              <a:rPr lang="en-US" dirty="0" smtClean="0"/>
              <a:t>Some funds are more restricted than others, adding to the challenge</a:t>
            </a:r>
          </a:p>
          <a:p>
            <a:pPr lvl="1"/>
            <a:r>
              <a:rPr lang="en-US" dirty="0" smtClean="0"/>
              <a:t>Creating valid reports of operating activity at the campus-wide level is challenging</a:t>
            </a:r>
          </a:p>
          <a:p>
            <a:pPr lvl="2"/>
            <a:endParaRPr lang="en-US" dirty="0"/>
          </a:p>
        </p:txBody>
      </p:sp>
      <p:sp>
        <p:nvSpPr>
          <p:cNvPr id="3" name="Title 2"/>
          <p:cNvSpPr>
            <a:spLocks noGrp="1"/>
          </p:cNvSpPr>
          <p:nvPr>
            <p:ph type="title"/>
          </p:nvPr>
        </p:nvSpPr>
        <p:spPr/>
        <p:txBody>
          <a:bodyPr/>
          <a:lstStyle/>
          <a:p>
            <a:r>
              <a:rPr lang="en-US" dirty="0" smtClean="0"/>
              <a:t>Single Operating Fund – Why?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14/15 Fiscal Closing</a:t>
            </a:r>
            <a:endParaRPr lang="en-US" dirty="0"/>
          </a:p>
        </p:txBody>
      </p:sp>
      <p:sp>
        <p:nvSpPr>
          <p:cNvPr id="3" name="Text Placeholder 2"/>
          <p:cNvSpPr>
            <a:spLocks noGrp="1"/>
          </p:cNvSpPr>
          <p:nvPr>
            <p:ph type="body" idx="1"/>
          </p:nvPr>
        </p:nvSpPr>
        <p:spPr>
          <a:xfrm>
            <a:off x="3922713" y="2931712"/>
            <a:ext cx="4572000" cy="3240488"/>
          </a:xfrm>
        </p:spPr>
        <p:txBody>
          <a:bodyPr>
            <a:normAutofit/>
          </a:bodyPr>
          <a:lstStyle/>
          <a:p>
            <a:r>
              <a:rPr lang="en-US" dirty="0" smtClean="0"/>
              <a:t>Permanent Budget &amp; Staffing</a:t>
            </a:r>
          </a:p>
          <a:p>
            <a:r>
              <a:rPr lang="en-US" dirty="0" smtClean="0"/>
              <a:t>Pending Allocations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accounting changes could we make so that units could have fewer </a:t>
            </a:r>
            <a:r>
              <a:rPr lang="en-US" dirty="0" smtClean="0"/>
              <a:t>and more </a:t>
            </a:r>
            <a:r>
              <a:rPr lang="en-US" dirty="0" smtClean="0"/>
              <a:t>flexible </a:t>
            </a:r>
            <a:r>
              <a:rPr lang="en-US" dirty="0" smtClean="0"/>
              <a:t>“core</a:t>
            </a:r>
            <a:r>
              <a:rPr lang="en-US" dirty="0" smtClean="0"/>
              <a:t>” funds?</a:t>
            </a:r>
          </a:p>
          <a:p>
            <a:pPr lvl="1"/>
            <a:r>
              <a:rPr lang="en-US" dirty="0" smtClean="0"/>
              <a:t>Consolidate fund numbers</a:t>
            </a:r>
          </a:p>
          <a:p>
            <a:pPr lvl="1"/>
            <a:r>
              <a:rPr lang="en-US" dirty="0" smtClean="0"/>
              <a:t>Change restrictions on funds</a:t>
            </a:r>
          </a:p>
          <a:p>
            <a:pPr lvl="1"/>
            <a:r>
              <a:rPr lang="en-US" dirty="0" smtClean="0"/>
              <a:t>Redistribute existing budgets</a:t>
            </a:r>
          </a:p>
          <a:p>
            <a:pPr lvl="1"/>
            <a:endParaRPr lang="en-US" dirty="0" smtClean="0"/>
          </a:p>
          <a:p>
            <a:r>
              <a:rPr lang="en-US" dirty="0" smtClean="0"/>
              <a:t>Are the benefits greater than the costs?</a:t>
            </a:r>
          </a:p>
          <a:p>
            <a:pPr lvl="1"/>
            <a:r>
              <a:rPr lang="en-US" dirty="0" smtClean="0"/>
              <a:t>Huge workload involved for this kind of change</a:t>
            </a:r>
            <a:endParaRPr lang="en-US" dirty="0"/>
          </a:p>
        </p:txBody>
      </p:sp>
      <p:sp>
        <p:nvSpPr>
          <p:cNvPr id="3" name="Title 2"/>
          <p:cNvSpPr>
            <a:spLocks noGrp="1"/>
          </p:cNvSpPr>
          <p:nvPr>
            <p:ph type="title"/>
          </p:nvPr>
        </p:nvSpPr>
        <p:spPr/>
        <p:txBody>
          <a:bodyPr/>
          <a:lstStyle/>
          <a:p>
            <a:r>
              <a:rPr lang="en-US" dirty="0" smtClean="0"/>
              <a:t>Single Operating Fund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Started with a list of 130 “core” funds</a:t>
            </a:r>
          </a:p>
          <a:p>
            <a:pPr lvl="1"/>
            <a:r>
              <a:rPr lang="en-US" dirty="0" smtClean="0"/>
              <a:t>State funds</a:t>
            </a:r>
          </a:p>
          <a:p>
            <a:pPr lvl="1"/>
            <a:r>
              <a:rPr lang="en-US" dirty="0" smtClean="0"/>
              <a:t>Student tuition</a:t>
            </a:r>
          </a:p>
          <a:p>
            <a:pPr lvl="1"/>
            <a:r>
              <a:rPr lang="en-US" dirty="0" smtClean="0"/>
              <a:t>Indirect cost recovery</a:t>
            </a:r>
          </a:p>
          <a:p>
            <a:pPr lvl="1"/>
            <a:r>
              <a:rPr lang="en-US" dirty="0" smtClean="0"/>
              <a:t>Other overhead recovery</a:t>
            </a:r>
          </a:p>
          <a:p>
            <a:pPr lvl="2"/>
            <a:r>
              <a:rPr lang="en-US" dirty="0" smtClean="0"/>
              <a:t>Admin share of differential income</a:t>
            </a:r>
          </a:p>
          <a:p>
            <a:pPr lvl="2"/>
            <a:r>
              <a:rPr lang="en-US" dirty="0" smtClean="0"/>
              <a:t>Admin overhead assessment (ASSA)</a:t>
            </a:r>
          </a:p>
          <a:p>
            <a:pPr lvl="2"/>
            <a:r>
              <a:rPr lang="en-US" dirty="0" smtClean="0"/>
              <a:t>Gift/endowment fee/recovery</a:t>
            </a:r>
          </a:p>
          <a:p>
            <a:pPr lvl="1"/>
            <a:r>
              <a:rPr lang="en-US" dirty="0" smtClean="0"/>
              <a:t>STIP</a:t>
            </a:r>
          </a:p>
          <a:p>
            <a:pPr lvl="1"/>
            <a:r>
              <a:rPr lang="en-US" dirty="0" smtClean="0"/>
              <a:t>Patent Income (campus share)</a:t>
            </a:r>
          </a:p>
        </p:txBody>
      </p:sp>
      <p:sp>
        <p:nvSpPr>
          <p:cNvPr id="3" name="Title 2"/>
          <p:cNvSpPr>
            <a:spLocks noGrp="1"/>
          </p:cNvSpPr>
          <p:nvPr>
            <p:ph type="title"/>
          </p:nvPr>
        </p:nvSpPr>
        <p:spPr/>
        <p:txBody>
          <a:bodyPr/>
          <a:lstStyle/>
          <a:p>
            <a:r>
              <a:rPr lang="en-US" dirty="0" smtClean="0"/>
              <a:t>Identification of Core Funds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 core funds already being phased out</a:t>
            </a:r>
          </a:p>
          <a:p>
            <a:r>
              <a:rPr lang="en-US" dirty="0" smtClean="0"/>
              <a:t>Some state funds are restricted for specific purposes</a:t>
            </a:r>
          </a:p>
          <a:p>
            <a:r>
              <a:rPr lang="en-US" dirty="0" smtClean="0"/>
              <a:t>Some core funds in use in only one VC area or one department/unit</a:t>
            </a:r>
          </a:p>
          <a:p>
            <a:r>
              <a:rPr lang="en-US" dirty="0" smtClean="0"/>
              <a:t>Main focus is on about 20 funds</a:t>
            </a:r>
          </a:p>
          <a:p>
            <a:pPr lvl="1"/>
            <a:r>
              <a:rPr lang="en-US" dirty="0" smtClean="0"/>
              <a:t>12 commonly used in Academic Affairs</a:t>
            </a:r>
          </a:p>
          <a:p>
            <a:r>
              <a:rPr lang="en-US" dirty="0" smtClean="0"/>
              <a:t>Most units have 2-3 regular operating funds</a:t>
            </a:r>
            <a:endParaRPr lang="en-US" dirty="0"/>
          </a:p>
        </p:txBody>
      </p:sp>
      <p:sp>
        <p:nvSpPr>
          <p:cNvPr id="3" name="Title 2"/>
          <p:cNvSpPr>
            <a:spLocks noGrp="1"/>
          </p:cNvSpPr>
          <p:nvPr>
            <p:ph type="title"/>
          </p:nvPr>
        </p:nvSpPr>
        <p:spPr/>
        <p:txBody>
          <a:bodyPr/>
          <a:lstStyle/>
          <a:p>
            <a:r>
              <a:rPr lang="en-US" dirty="0" smtClean="0"/>
              <a:t>Identification of Core Funds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Determining/discussing reporting requirements (UCOP, state, others)</a:t>
            </a:r>
          </a:p>
          <a:p>
            <a:r>
              <a:rPr lang="en-US" dirty="0" smtClean="0"/>
              <a:t>Developing options to consider</a:t>
            </a:r>
          </a:p>
          <a:p>
            <a:pPr lvl="1"/>
            <a:r>
              <a:rPr lang="en-US" dirty="0" smtClean="0"/>
              <a:t>Single fund or partial consolidation of funds</a:t>
            </a:r>
          </a:p>
          <a:p>
            <a:r>
              <a:rPr lang="en-US" dirty="0" smtClean="0"/>
              <a:t>Analyzing impacts of these options on operational units</a:t>
            </a:r>
          </a:p>
          <a:p>
            <a:endParaRPr lang="en-US" dirty="0" smtClean="0"/>
          </a:p>
        </p:txBody>
      </p:sp>
      <p:sp>
        <p:nvSpPr>
          <p:cNvPr id="3" name="Title 2"/>
          <p:cNvSpPr>
            <a:spLocks noGrp="1"/>
          </p:cNvSpPr>
          <p:nvPr>
            <p:ph type="title"/>
          </p:nvPr>
        </p:nvSpPr>
        <p:spPr/>
        <p:txBody>
          <a:bodyPr/>
          <a:lstStyle/>
          <a:p>
            <a:r>
              <a:rPr lang="en-US" dirty="0" smtClean="0"/>
              <a:t>Current Status</a:t>
            </a:r>
            <a:endParaRPr lang="en-US" dirty="0"/>
          </a:p>
        </p:txBody>
      </p:sp>
    </p:spTree>
    <p:extLst>
      <p:ext uri="{BB962C8B-B14F-4D97-AF65-F5344CB8AC3E}">
        <p14:creationId xmlns:p14="http://schemas.microsoft.com/office/powerpoint/2010/main" val="2561328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need your input!</a:t>
            </a:r>
          </a:p>
          <a:p>
            <a:endParaRPr lang="en-US" dirty="0" smtClean="0"/>
          </a:p>
          <a:p>
            <a:r>
              <a:rPr lang="en-US" dirty="0" smtClean="0"/>
              <a:t>What are the benefits?</a:t>
            </a:r>
          </a:p>
          <a:p>
            <a:endParaRPr lang="en-US" dirty="0" smtClean="0"/>
          </a:p>
          <a:p>
            <a:r>
              <a:rPr lang="en-US" dirty="0" smtClean="0"/>
              <a:t>What are the costs? (both one-time and continuing) </a:t>
            </a:r>
            <a:endParaRPr lang="en-US" dirty="0"/>
          </a:p>
        </p:txBody>
      </p:sp>
      <p:sp>
        <p:nvSpPr>
          <p:cNvPr id="3" name="Title 2"/>
          <p:cNvSpPr>
            <a:spLocks noGrp="1"/>
          </p:cNvSpPr>
          <p:nvPr>
            <p:ph type="title"/>
          </p:nvPr>
        </p:nvSpPr>
        <p:spPr/>
        <p:txBody>
          <a:bodyPr/>
          <a:lstStyle/>
          <a:p>
            <a:r>
              <a:rPr lang="en-US" dirty="0" smtClean="0"/>
              <a:t>Benefits and Costs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Closing deadlines available on Blink</a:t>
            </a:r>
          </a:p>
          <a:p>
            <a:pPr lvl="1"/>
            <a:r>
              <a:rPr lang="en-US" sz="1800" dirty="0" smtClean="0">
                <a:solidFill>
                  <a:schemeClr val="accent4"/>
                </a:solidFill>
              </a:rPr>
              <a:t>http://blink.ucsd.edu/finance/accounting/closing/index.html</a:t>
            </a:r>
          </a:p>
          <a:p>
            <a:r>
              <a:rPr lang="en-US" dirty="0" smtClean="0"/>
              <a:t>7/1/15 – deadline for processing transfers affecting the permanent budget</a:t>
            </a:r>
          </a:p>
          <a:p>
            <a:r>
              <a:rPr lang="en-US" dirty="0" smtClean="0"/>
              <a:t>7/10/15 – deadlines for transactions affecting June preliminary operating ledger</a:t>
            </a:r>
          </a:p>
          <a:p>
            <a:r>
              <a:rPr lang="en-US" dirty="0" smtClean="0"/>
              <a:t>7/17/15 – deadline for VCs for adjustments to June operating ledger</a:t>
            </a:r>
          </a:p>
          <a:p>
            <a:r>
              <a:rPr lang="en-US" dirty="0" smtClean="0"/>
              <a:t>7/31/15 – June final operating ledger cutoff</a:t>
            </a:r>
          </a:p>
          <a:p>
            <a:r>
              <a:rPr lang="en-US" dirty="0" smtClean="0"/>
              <a:t>8/7/15 – July operating ledger cutoff</a:t>
            </a:r>
          </a:p>
          <a:p>
            <a:endParaRPr lang="en-US" dirty="0"/>
          </a:p>
        </p:txBody>
      </p:sp>
      <p:sp>
        <p:nvSpPr>
          <p:cNvPr id="4" name="Title 3"/>
          <p:cNvSpPr>
            <a:spLocks noGrp="1"/>
          </p:cNvSpPr>
          <p:nvPr>
            <p:ph type="title"/>
          </p:nvPr>
        </p:nvSpPr>
        <p:spPr/>
        <p:txBody>
          <a:bodyPr/>
          <a:lstStyle/>
          <a:p>
            <a:r>
              <a:rPr lang="en-US" dirty="0" smtClean="0"/>
              <a:t>Fiscal Closing Deadlines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 across the board increase 7/5/15</a:t>
            </a:r>
          </a:p>
          <a:p>
            <a:r>
              <a:rPr lang="en-US" dirty="0" smtClean="0"/>
              <a:t>Step increase 7/5/15</a:t>
            </a:r>
          </a:p>
          <a:p>
            <a:r>
              <a:rPr lang="en-US" dirty="0" smtClean="0"/>
              <a:t>PPS freeze during implementation in June</a:t>
            </a:r>
          </a:p>
          <a:p>
            <a:pPr lvl="1"/>
            <a:r>
              <a:rPr lang="en-US" dirty="0" smtClean="0"/>
              <a:t>Review staffing now to verify that CX staff are listed with the correct FTE and salary</a:t>
            </a:r>
          </a:p>
          <a:p>
            <a:r>
              <a:rPr lang="en-US" dirty="0" smtClean="0"/>
              <a:t>Auto-costing for salary increases to be processed 6/15/15 and 6/29/15 (tentative)</a:t>
            </a:r>
          </a:p>
          <a:p>
            <a:endParaRPr lang="en-US" dirty="0"/>
          </a:p>
        </p:txBody>
      </p:sp>
      <p:sp>
        <p:nvSpPr>
          <p:cNvPr id="3" name="Title 2"/>
          <p:cNvSpPr>
            <a:spLocks noGrp="1"/>
          </p:cNvSpPr>
          <p:nvPr>
            <p:ph type="title"/>
          </p:nvPr>
        </p:nvSpPr>
        <p:spPr/>
        <p:txBody>
          <a:bodyPr>
            <a:normAutofit fontScale="90000"/>
          </a:bodyPr>
          <a:lstStyle/>
          <a:p>
            <a:r>
              <a:rPr lang="en-US" dirty="0" smtClean="0"/>
              <a:t>Staffing Deadlines – </a:t>
            </a:r>
            <a:br>
              <a:rPr lang="en-US" dirty="0" smtClean="0"/>
            </a:br>
            <a:r>
              <a:rPr lang="en-US" dirty="0" smtClean="0"/>
              <a:t>CX Wage Implementation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Analyzing feasibility of any </a:t>
            </a:r>
            <a:r>
              <a:rPr lang="en-US" dirty="0" smtClean="0"/>
              <a:t>salary </a:t>
            </a:r>
            <a:r>
              <a:rPr lang="en-US" dirty="0" smtClean="0"/>
              <a:t>increase effective 7/1/15 for non-represented academics</a:t>
            </a:r>
          </a:p>
          <a:p>
            <a:r>
              <a:rPr lang="en-US" dirty="0" smtClean="0"/>
              <a:t>As preparation, </a:t>
            </a:r>
            <a:r>
              <a:rPr lang="en-US" dirty="0" smtClean="0"/>
              <a:t>please ensure that all faculty merits and promotions effective 7/1/15 are entered in PPS by 6/30/15</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Staffing Deadlines –</a:t>
            </a:r>
            <a:br>
              <a:rPr lang="en-US" dirty="0" smtClean="0"/>
            </a:br>
            <a:r>
              <a:rPr lang="en-US" dirty="0" smtClean="0"/>
              <a:t>Academic Salary Increases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 </a:t>
            </a:r>
            <a:r>
              <a:rPr lang="en-US" dirty="0" smtClean="0"/>
              <a:t>new information </a:t>
            </a:r>
            <a:r>
              <a:rPr lang="en-US" dirty="0" smtClean="0"/>
              <a:t>regarding a program for salary increases for non-represented staff</a:t>
            </a:r>
          </a:p>
          <a:p>
            <a:r>
              <a:rPr lang="en-US" dirty="0" smtClean="0"/>
              <a:t>SX will receive a step increase effective 7/5/15</a:t>
            </a:r>
          </a:p>
          <a:p>
            <a:endParaRPr lang="en-US" dirty="0"/>
          </a:p>
        </p:txBody>
      </p:sp>
      <p:sp>
        <p:nvSpPr>
          <p:cNvPr id="3" name="Title 2"/>
          <p:cNvSpPr>
            <a:spLocks noGrp="1"/>
          </p:cNvSpPr>
          <p:nvPr>
            <p:ph type="title"/>
          </p:nvPr>
        </p:nvSpPr>
        <p:spPr/>
        <p:txBody>
          <a:bodyPr>
            <a:normAutofit fontScale="90000"/>
          </a:bodyPr>
          <a:lstStyle/>
          <a:p>
            <a:r>
              <a:rPr lang="en-US" dirty="0" smtClean="0"/>
              <a:t>Staffing Deadlines –</a:t>
            </a:r>
            <a:br>
              <a:rPr lang="en-US" dirty="0" smtClean="0"/>
            </a:br>
            <a:r>
              <a:rPr lang="en-US" dirty="0" smtClean="0"/>
              <a:t>Non-Represented Staff &amp; Others</a:t>
            </a:r>
            <a:endParaRPr lang="en-US" dirty="0"/>
          </a:p>
        </p:txBody>
      </p:sp>
    </p:spTree>
    <p:extLst>
      <p:ext uri="{BB962C8B-B14F-4D97-AF65-F5344CB8AC3E}">
        <p14:creationId xmlns:p14="http://schemas.microsoft.com/office/powerpoint/2010/main" val="1104766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Complete PPS updates by 6/30/15 if possible</a:t>
            </a:r>
          </a:p>
          <a:p>
            <a:r>
              <a:rPr lang="en-US" dirty="0" smtClean="0"/>
              <a:t>Because of compressed </a:t>
            </a:r>
            <a:r>
              <a:rPr lang="en-US" dirty="0" smtClean="0"/>
              <a:t>timelines </a:t>
            </a:r>
            <a:r>
              <a:rPr lang="en-US" dirty="0" smtClean="0"/>
              <a:t>for salary program </a:t>
            </a:r>
            <a:r>
              <a:rPr lang="en-US" dirty="0" smtClean="0"/>
              <a:t>implementation, may not be much time for departments to review auto-costing</a:t>
            </a:r>
          </a:p>
          <a:p>
            <a:r>
              <a:rPr lang="en-US" dirty="0" smtClean="0"/>
              <a:t>May need to make funding corrections in 15/16 for anything missed at closing</a:t>
            </a:r>
          </a:p>
          <a:p>
            <a:r>
              <a:rPr lang="en-US" dirty="0" smtClean="0"/>
              <a:t>Contact Denise Christensen for provision changes and questions</a:t>
            </a:r>
          </a:p>
          <a:p>
            <a:pPr lvl="1"/>
            <a:r>
              <a:rPr lang="en-US" dirty="0" smtClean="0">
                <a:hlinkClick r:id="rId2"/>
              </a:rPr>
              <a:t>dechristensen@ucsd.edu</a:t>
            </a:r>
            <a:r>
              <a:rPr lang="en-US" dirty="0" smtClean="0"/>
              <a:t>; x20443</a:t>
            </a:r>
            <a:endParaRPr lang="en-US" dirty="0"/>
          </a:p>
        </p:txBody>
      </p:sp>
      <p:sp>
        <p:nvSpPr>
          <p:cNvPr id="3" name="Title 2"/>
          <p:cNvSpPr>
            <a:spLocks noGrp="1"/>
          </p:cNvSpPr>
          <p:nvPr>
            <p:ph type="title"/>
          </p:nvPr>
        </p:nvSpPr>
        <p:spPr/>
        <p:txBody>
          <a:bodyPr/>
          <a:lstStyle/>
          <a:p>
            <a:r>
              <a:rPr lang="en-US" dirty="0" smtClean="0"/>
              <a:t>Staffing Deadlines - General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GSGEI</a:t>
            </a:r>
          </a:p>
          <a:p>
            <a:pPr lvl="1"/>
            <a:r>
              <a:rPr lang="en-US" dirty="0" smtClean="0"/>
              <a:t>Allocation for spring quarter to be transferred on May ledger</a:t>
            </a:r>
          </a:p>
          <a:p>
            <a:endParaRPr lang="en-US" dirty="0" smtClean="0"/>
          </a:p>
          <a:p>
            <a:r>
              <a:rPr lang="en-US" dirty="0" smtClean="0"/>
              <a:t>Non-Resident </a:t>
            </a:r>
            <a:r>
              <a:rPr lang="en-US" dirty="0" smtClean="0"/>
              <a:t>Masters Incentive</a:t>
            </a:r>
          </a:p>
          <a:p>
            <a:pPr lvl="1"/>
            <a:r>
              <a:rPr lang="en-US" dirty="0" smtClean="0"/>
              <a:t>14/15 is the last year of this program</a:t>
            </a:r>
          </a:p>
          <a:p>
            <a:pPr lvl="1"/>
            <a:r>
              <a:rPr lang="en-US" dirty="0" smtClean="0"/>
              <a:t>Funds to be transferred to Dean’s Offices in May</a:t>
            </a:r>
            <a:endParaRPr lang="en-US" dirty="0"/>
          </a:p>
        </p:txBody>
      </p:sp>
      <p:sp>
        <p:nvSpPr>
          <p:cNvPr id="3" name="Title 2"/>
          <p:cNvSpPr>
            <a:spLocks noGrp="1"/>
          </p:cNvSpPr>
          <p:nvPr>
            <p:ph type="title"/>
          </p:nvPr>
        </p:nvSpPr>
        <p:spPr/>
        <p:txBody>
          <a:bodyPr/>
          <a:lstStyle/>
          <a:p>
            <a:r>
              <a:rPr lang="en-US" dirty="0" smtClean="0"/>
              <a:t>Outstanding </a:t>
            </a:r>
            <a:r>
              <a:rPr lang="en-US" dirty="0" smtClean="0"/>
              <a:t>Annual Allocations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smtClean="0"/>
              <a:t>The following allocations will be made after the June prelim ledger deadline (July 10), based on actual costs:</a:t>
            </a:r>
          </a:p>
          <a:p>
            <a:endParaRPr lang="en-US" dirty="0"/>
          </a:p>
          <a:p>
            <a:r>
              <a:rPr lang="en-US" dirty="0" smtClean="0"/>
              <a:t>Benefits and general liability for June</a:t>
            </a:r>
          </a:p>
          <a:p>
            <a:endParaRPr lang="en-US" sz="1200" dirty="0" smtClean="0"/>
          </a:p>
          <a:p>
            <a:r>
              <a:rPr lang="en-US" dirty="0" smtClean="0"/>
              <a:t>Faculty startup and retention</a:t>
            </a:r>
          </a:p>
          <a:p>
            <a:pPr lvl="1"/>
            <a:r>
              <a:rPr lang="en-US" dirty="0" smtClean="0"/>
              <a:t>Requests for department indexes will be sent </a:t>
            </a:r>
            <a:r>
              <a:rPr lang="en-US" dirty="0" smtClean="0"/>
              <a:t>in early June</a:t>
            </a:r>
            <a:endParaRPr lang="en-US" dirty="0" smtClean="0"/>
          </a:p>
          <a:p>
            <a:endParaRPr lang="en-US" sz="1200" dirty="0" smtClean="0"/>
          </a:p>
          <a:p>
            <a:r>
              <a:rPr lang="en-US" dirty="0" smtClean="0"/>
              <a:t>Child care reimbursement for GSRs</a:t>
            </a:r>
          </a:p>
          <a:p>
            <a:endParaRPr lang="en-US" dirty="0"/>
          </a:p>
        </p:txBody>
      </p:sp>
      <p:sp>
        <p:nvSpPr>
          <p:cNvPr id="3" name="Title 2"/>
          <p:cNvSpPr>
            <a:spLocks noGrp="1"/>
          </p:cNvSpPr>
          <p:nvPr>
            <p:ph type="title"/>
          </p:nvPr>
        </p:nvSpPr>
        <p:spPr/>
        <p:txBody>
          <a:bodyPr/>
          <a:lstStyle/>
          <a:p>
            <a:r>
              <a:rPr lang="en-US" dirty="0" smtClean="0"/>
              <a:t>Allocations After June Prelim</a:t>
            </a:r>
            <a:endParaRPr lang="en-US" dirty="0"/>
          </a:p>
        </p:txBody>
      </p:sp>
    </p:spTree>
    <p:extLst>
      <p:ext uri="{BB962C8B-B14F-4D97-AF65-F5344CB8AC3E}">
        <p14:creationId xmlns:p14="http://schemas.microsoft.com/office/powerpoint/2010/main" val="2864666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3447</TotalTime>
  <Words>1009</Words>
  <Application>Microsoft Office PowerPoint</Application>
  <PresentationFormat>On-screen Show (4:3)</PresentationFormat>
  <Paragraphs>141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Academic Affairs Fiscal Contacts Meeting</vt:lpstr>
      <vt:lpstr>14/15 Fiscal Closing</vt:lpstr>
      <vt:lpstr>Fiscal Closing Deadlines</vt:lpstr>
      <vt:lpstr>Staffing Deadlines –  CX Wage Implementation</vt:lpstr>
      <vt:lpstr>Staffing Deadlines – Academic Salary Increases</vt:lpstr>
      <vt:lpstr>Staffing Deadlines – Non-Represented Staff &amp; Others</vt:lpstr>
      <vt:lpstr>Staffing Deadlines - General</vt:lpstr>
      <vt:lpstr>Outstanding Annual Allocations</vt:lpstr>
      <vt:lpstr>Allocations After June Prelim</vt:lpstr>
      <vt:lpstr>15/16 Budget Planning</vt:lpstr>
      <vt:lpstr>15/16 Budget Planning</vt:lpstr>
      <vt:lpstr>Preview: 16/17 Budget Planning</vt:lpstr>
      <vt:lpstr>15/16 Fund Sources for EVC Allocations</vt:lpstr>
      <vt:lpstr>Summer 2015 – Funding Updates</vt:lpstr>
      <vt:lpstr>Graduate Student Growth &amp; Excellence Initiative – 15/16</vt:lpstr>
      <vt:lpstr>Review of Recharge Activities –  Rates and Revenue</vt:lpstr>
      <vt:lpstr>Single Operating Fund Initiative</vt:lpstr>
      <vt:lpstr>Single Operating Fund Initiative</vt:lpstr>
      <vt:lpstr>Single Operating Fund – Why?</vt:lpstr>
      <vt:lpstr>Single Operating Fund</vt:lpstr>
      <vt:lpstr>Identification of Core Funds</vt:lpstr>
      <vt:lpstr>Identification of Core Funds</vt:lpstr>
      <vt:lpstr>Current Status</vt:lpstr>
      <vt:lpstr>Benefits and Costs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Affairs Fiscal Contacts Meeting</dc:title>
  <dc:creator>Kathy Farrelly</dc:creator>
  <cp:lastModifiedBy>Farrelly, Kathy</cp:lastModifiedBy>
  <cp:revision>338</cp:revision>
  <dcterms:created xsi:type="dcterms:W3CDTF">2009-06-18T03:44:26Z</dcterms:created>
  <dcterms:modified xsi:type="dcterms:W3CDTF">2015-05-19T15:03:33Z</dcterms:modified>
</cp:coreProperties>
</file>