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66" r:id="rId5"/>
    <p:sldId id="258" r:id="rId6"/>
    <p:sldId id="260" r:id="rId7"/>
    <p:sldId id="261" r:id="rId8"/>
    <p:sldId id="267" r:id="rId9"/>
    <p:sldId id="259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1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1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9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68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48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2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91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06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2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9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3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9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7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7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9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3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71419DC-82FE-4F63-874E-2E64403276C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59AD48C-66C1-4F58-A2AE-F44D00B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8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Academic Affairs Fiscal Contacts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16, 2019</a:t>
            </a:r>
          </a:p>
        </p:txBody>
      </p:sp>
    </p:spTree>
    <p:extLst>
      <p:ext uri="{BB962C8B-B14F-4D97-AF65-F5344CB8AC3E}">
        <p14:creationId xmlns:p14="http://schemas.microsoft.com/office/powerpoint/2010/main" val="341710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deficit?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Different reports</a:t>
            </a:r>
          </a:p>
          <a:p>
            <a:r>
              <a:rPr lang="en-US" dirty="0"/>
              <a:t>Both will be provided to campus leadership through the Controller</a:t>
            </a:r>
          </a:p>
          <a:p>
            <a:r>
              <a:rPr lang="en-US" dirty="0"/>
              <a:t>GA Overdraft report: shows overdrafts as soon as award ends</a:t>
            </a:r>
          </a:p>
          <a:p>
            <a:pPr lvl="1"/>
            <a:r>
              <a:rPr lang="en-US" dirty="0"/>
              <a:t>Does not display intercampus awards correctly</a:t>
            </a:r>
          </a:p>
          <a:p>
            <a:pPr lvl="1"/>
            <a:r>
              <a:rPr lang="en-US" dirty="0"/>
              <a:t>Some issues with FYTD vs. GITD data</a:t>
            </a:r>
          </a:p>
          <a:p>
            <a:r>
              <a:rPr lang="en-US" dirty="0"/>
              <a:t>OPAFS report: Looks at the cash balance and includes awards that ended more than 120 days prior</a:t>
            </a:r>
          </a:p>
          <a:p>
            <a:pPr lvl="1"/>
            <a:r>
              <a:rPr lang="en-US" dirty="0"/>
              <a:t>OPAFS will use this report for processing</a:t>
            </a:r>
          </a:p>
        </p:txBody>
      </p:sp>
    </p:spTree>
    <p:extLst>
      <p:ext uri="{BB962C8B-B14F-4D97-AF65-F5344CB8AC3E}">
        <p14:creationId xmlns:p14="http://schemas.microsoft.com/office/powerpoint/2010/main" val="3962825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to take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your awards and </a:t>
            </a:r>
            <a:r>
              <a:rPr lang="en-US" b="1" dirty="0"/>
              <a:t>clear the balance now</a:t>
            </a:r>
          </a:p>
          <a:p>
            <a:r>
              <a:rPr lang="en-US" dirty="0"/>
              <a:t>Process cost transfers to avoid having to clear the deficit from the unrestricted fund</a:t>
            </a:r>
          </a:p>
          <a:p>
            <a:r>
              <a:rPr lang="en-US" dirty="0"/>
              <a:t>Once the JV is processed to 69975A, cost transfers cannot be done</a:t>
            </a:r>
          </a:p>
          <a:p>
            <a:r>
              <a:rPr lang="en-US" dirty="0"/>
              <a:t>More information at the OPAFS Forum and on </a:t>
            </a:r>
            <a:r>
              <a:rPr lang="en-US" dirty="0" err="1"/>
              <a:t>STaRT</a:t>
            </a:r>
            <a:endParaRPr lang="en-US" dirty="0"/>
          </a:p>
          <a:p>
            <a:pPr lvl="1"/>
            <a:r>
              <a:rPr lang="en-US" dirty="0"/>
              <a:t>April 23, 10:30a </a:t>
            </a:r>
            <a:r>
              <a:rPr lang="en-US" dirty="0" err="1"/>
              <a:t>Leichtag</a:t>
            </a:r>
            <a:r>
              <a:rPr lang="en-US" dirty="0"/>
              <a:t> 107</a:t>
            </a:r>
          </a:p>
          <a:p>
            <a:pPr lvl="1"/>
            <a:r>
              <a:rPr lang="en-US" dirty="0"/>
              <a:t>Bfs.ucsd.edu/start</a:t>
            </a:r>
          </a:p>
        </p:txBody>
      </p:sp>
    </p:spTree>
    <p:extLst>
      <p:ext uri="{BB962C8B-B14F-4D97-AF65-F5344CB8AC3E}">
        <p14:creationId xmlns:p14="http://schemas.microsoft.com/office/powerpoint/2010/main" val="2351596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6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OPAFS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Marissa Prough-Associate Director</a:t>
            </a:r>
          </a:p>
          <a:p>
            <a:r>
              <a:rPr lang="en-US" dirty="0"/>
              <a:t>Meg Felando-Team Lead</a:t>
            </a:r>
          </a:p>
          <a:p>
            <a:r>
              <a:rPr lang="en-US" dirty="0" err="1"/>
              <a:t>Khanh</a:t>
            </a:r>
            <a:r>
              <a:rPr lang="en-US" dirty="0"/>
              <a:t> Pham</a:t>
            </a:r>
          </a:p>
          <a:p>
            <a:r>
              <a:rPr lang="en-US" dirty="0"/>
              <a:t>Larissa Diogenes</a:t>
            </a:r>
          </a:p>
          <a:p>
            <a:r>
              <a:rPr lang="en-US" dirty="0"/>
              <a:t>Marc Fridlund</a:t>
            </a:r>
          </a:p>
          <a:p>
            <a:r>
              <a:rPr lang="en-US" dirty="0"/>
              <a:t>Matt Meehan</a:t>
            </a:r>
          </a:p>
          <a:p>
            <a:r>
              <a:rPr lang="en-US" dirty="0"/>
              <a:t>Duong Tran</a:t>
            </a:r>
          </a:p>
          <a:p>
            <a:r>
              <a:rPr lang="en-US" dirty="0"/>
              <a:t>Eric Del Rosario</a:t>
            </a:r>
          </a:p>
          <a:p>
            <a:r>
              <a:rPr lang="en-US" dirty="0"/>
              <a:t>Luisa Gendron</a:t>
            </a:r>
          </a:p>
        </p:txBody>
      </p:sp>
    </p:spTree>
    <p:extLst>
      <p:ext uri="{BB962C8B-B14F-4D97-AF65-F5344CB8AC3E}">
        <p14:creationId xmlns:p14="http://schemas.microsoft.com/office/powerpoint/2010/main" val="3001700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OPAFS/OCGA Partnership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OPAFS and OCGA strive to work together for the common goal of supporting UCSD sponsored research</a:t>
            </a:r>
          </a:p>
          <a:p>
            <a:r>
              <a:rPr lang="en-US" dirty="0"/>
              <a:t>Strive to resolve concerns between us</a:t>
            </a:r>
          </a:p>
          <a:p>
            <a:r>
              <a:rPr lang="en-US" dirty="0"/>
              <a:t>Balance to ensure timely response and communications</a:t>
            </a:r>
          </a:p>
          <a:p>
            <a:pPr lvl="1"/>
            <a:r>
              <a:rPr lang="en-US" dirty="0"/>
              <a:t>Example, we want to setup the fund within 2 days and want to make sure department aware of why there might be a possible delay</a:t>
            </a:r>
          </a:p>
          <a:p>
            <a:r>
              <a:rPr lang="en-US" dirty="0"/>
              <a:t>OPAFS and OCGA leadership continuing to meet to support overall customer service</a:t>
            </a:r>
          </a:p>
        </p:txBody>
      </p:sp>
    </p:spTree>
    <p:extLst>
      <p:ext uri="{BB962C8B-B14F-4D97-AF65-F5344CB8AC3E}">
        <p14:creationId xmlns:p14="http://schemas.microsoft.com/office/powerpoint/2010/main" val="1474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OPAFS &amp; OCGA in Post Award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OPAFS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Financial</a:t>
            </a:r>
          </a:p>
          <a:p>
            <a:pPr lvl="1"/>
            <a:r>
              <a:rPr lang="en-US" dirty="0"/>
              <a:t>Set up fund</a:t>
            </a:r>
          </a:p>
          <a:p>
            <a:pPr lvl="1"/>
            <a:r>
              <a:rPr lang="en-US" dirty="0"/>
              <a:t>Billing</a:t>
            </a:r>
          </a:p>
          <a:p>
            <a:pPr lvl="1"/>
            <a:r>
              <a:rPr lang="en-US" dirty="0"/>
              <a:t>Financial Reporting</a:t>
            </a:r>
          </a:p>
          <a:p>
            <a:pPr lvl="1"/>
            <a:r>
              <a:rPr lang="en-US" dirty="0"/>
              <a:t>Closeout</a:t>
            </a:r>
          </a:p>
          <a:p>
            <a:pPr lvl="1"/>
            <a:endParaRPr lang="en-US" dirty="0"/>
          </a:p>
          <a:p>
            <a:r>
              <a:rPr lang="en-US" dirty="0"/>
              <a:t>We need your timely help with much of this!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OCGA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Contractual</a:t>
            </a:r>
          </a:p>
          <a:p>
            <a:pPr lvl="1"/>
            <a:r>
              <a:rPr lang="en-US" dirty="0"/>
              <a:t>Accept awards for UCSD</a:t>
            </a:r>
          </a:p>
          <a:p>
            <a:pPr lvl="1"/>
            <a:r>
              <a:rPr lang="en-US" dirty="0"/>
              <a:t>Set up award in </a:t>
            </a:r>
            <a:r>
              <a:rPr lang="en-US" dirty="0" err="1"/>
              <a:t>Coeus</a:t>
            </a:r>
            <a:endParaRPr lang="en-US" dirty="0"/>
          </a:p>
          <a:p>
            <a:pPr lvl="1"/>
            <a:r>
              <a:rPr lang="en-US" dirty="0"/>
              <a:t>Submit </a:t>
            </a:r>
            <a:r>
              <a:rPr lang="en-US" dirty="0" err="1"/>
              <a:t>rebudget</a:t>
            </a:r>
            <a:r>
              <a:rPr lang="en-US" dirty="0"/>
              <a:t> request (or other agency approvals)</a:t>
            </a:r>
          </a:p>
          <a:p>
            <a:pPr lvl="1"/>
            <a:r>
              <a:rPr lang="en-US" dirty="0"/>
              <a:t>Assist with other final report submissions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54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budgets vs. Post Award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Proposal budgets do not always address the post award implications of certain costs</a:t>
            </a:r>
          </a:p>
          <a:p>
            <a:r>
              <a:rPr lang="en-US" dirty="0"/>
              <a:t>Agencies do not know our internal processes, procedures and terminology</a:t>
            </a:r>
          </a:p>
          <a:p>
            <a:r>
              <a:rPr lang="en-US" dirty="0"/>
              <a:t>Feel free to </a:t>
            </a:r>
            <a:r>
              <a:rPr lang="en-US" b="1" dirty="0"/>
              <a:t>reach out to OPAFS during proposal development </a:t>
            </a:r>
            <a:r>
              <a:rPr lang="en-US" dirty="0"/>
              <a:t>to discuss how certain items might be best proposed to ensure seamless post award processing</a:t>
            </a:r>
          </a:p>
          <a:p>
            <a:r>
              <a:rPr lang="en-US" dirty="0"/>
              <a:t>Example: Paying a Graduate student. </a:t>
            </a:r>
          </a:p>
          <a:p>
            <a:pPr lvl="1"/>
            <a:r>
              <a:rPr lang="en-US" dirty="0"/>
              <a:t>Budget might say ‘pay graduate student’.  In the post award processing, salary might be ok for that student, but not stipends or tuition and fee payments.</a:t>
            </a:r>
          </a:p>
        </p:txBody>
      </p:sp>
    </p:spTree>
    <p:extLst>
      <p:ext uri="{BB962C8B-B14F-4D97-AF65-F5344CB8AC3E}">
        <p14:creationId xmlns:p14="http://schemas.microsoft.com/office/powerpoint/2010/main" val="298163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Various ways to communicate:</a:t>
            </a:r>
          </a:p>
          <a:p>
            <a:pPr lvl="1"/>
            <a:r>
              <a:rPr lang="en-US" dirty="0"/>
              <a:t>Email</a:t>
            </a:r>
          </a:p>
          <a:p>
            <a:pPr lvl="1"/>
            <a:r>
              <a:rPr lang="en-US" dirty="0"/>
              <a:t>Phone</a:t>
            </a:r>
          </a:p>
          <a:p>
            <a:pPr lvl="1"/>
            <a:r>
              <a:rPr lang="en-US" dirty="0"/>
              <a:t>ASK</a:t>
            </a:r>
          </a:p>
          <a:p>
            <a:pPr lvl="1"/>
            <a:r>
              <a:rPr lang="en-US" dirty="0"/>
              <a:t>Skype</a:t>
            </a:r>
          </a:p>
          <a:p>
            <a:pPr lvl="1"/>
            <a:r>
              <a:rPr lang="en-US" dirty="0"/>
              <a:t>Zoom</a:t>
            </a:r>
          </a:p>
          <a:p>
            <a:r>
              <a:rPr lang="en-US" b="1" dirty="0"/>
              <a:t>It’s YOUR choice</a:t>
            </a:r>
          </a:p>
          <a:p>
            <a:r>
              <a:rPr lang="en-US" dirty="0"/>
              <a:t>We want to be available and responsive to you and strive to respond within 1 business day or less</a:t>
            </a:r>
          </a:p>
          <a:p>
            <a:r>
              <a:rPr lang="en-US" dirty="0"/>
              <a:t>If not getting that level of response, please let me know</a:t>
            </a:r>
          </a:p>
        </p:txBody>
      </p:sp>
    </p:spTree>
    <p:extLst>
      <p:ext uri="{BB962C8B-B14F-4D97-AF65-F5344CB8AC3E}">
        <p14:creationId xmlns:p14="http://schemas.microsoft.com/office/powerpoint/2010/main" val="4262752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Transfer Approvals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EPETs</a:t>
            </a:r>
          </a:p>
          <a:p>
            <a:pPr lvl="1"/>
            <a:r>
              <a:rPr lang="en-US" dirty="0"/>
              <a:t>Approved on a regular basis by Maura Arias</a:t>
            </a:r>
          </a:p>
          <a:p>
            <a:pPr lvl="1"/>
            <a:r>
              <a:rPr lang="en-US" dirty="0"/>
              <a:t>Processed and posted with payroll monthly process</a:t>
            </a:r>
          </a:p>
          <a:p>
            <a:r>
              <a:rPr lang="en-US" dirty="0"/>
              <a:t>ENPETs</a:t>
            </a:r>
          </a:p>
          <a:p>
            <a:pPr lvl="1"/>
            <a:r>
              <a:rPr lang="en-US" dirty="0"/>
              <a:t>Approved on a regular basis by Maura Arias</a:t>
            </a:r>
          </a:p>
          <a:p>
            <a:pPr lvl="1"/>
            <a:r>
              <a:rPr lang="en-US" dirty="0"/>
              <a:t>Posted overnight like regular JVs</a:t>
            </a:r>
          </a:p>
        </p:txBody>
      </p:sp>
    </p:spTree>
    <p:extLst>
      <p:ext uri="{BB962C8B-B14F-4D97-AF65-F5344CB8AC3E}">
        <p14:creationId xmlns:p14="http://schemas.microsoft.com/office/powerpoint/2010/main" val="2532114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Approvals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FE50 Benefits JVs</a:t>
            </a:r>
          </a:p>
          <a:p>
            <a:pPr lvl="1"/>
            <a:r>
              <a:rPr lang="en-US" dirty="0"/>
              <a:t>Reviewed and approved by Maura Arias</a:t>
            </a:r>
          </a:p>
          <a:p>
            <a:pPr lvl="1"/>
            <a:r>
              <a:rPr lang="en-US" dirty="0"/>
              <a:t>Backup documentation needed and can cause delays if not provided timely</a:t>
            </a:r>
          </a:p>
          <a:p>
            <a:r>
              <a:rPr lang="en-US" dirty="0"/>
              <a:t>Other JVs (such as budget)	</a:t>
            </a:r>
          </a:p>
          <a:p>
            <a:pPr lvl="1"/>
            <a:r>
              <a:rPr lang="en-US" dirty="0"/>
              <a:t>Approved by your OPAFS Accountant</a:t>
            </a:r>
          </a:p>
          <a:p>
            <a:pPr lvl="1"/>
            <a:r>
              <a:rPr lang="en-US" dirty="0"/>
              <a:t>Weekly emails sent to accountants, should be reviewed/approved within 2 business days</a:t>
            </a:r>
          </a:p>
          <a:p>
            <a:pPr lvl="1"/>
            <a:r>
              <a:rPr lang="en-US" dirty="0"/>
              <a:t>Feel free to email your accountant directly</a:t>
            </a:r>
          </a:p>
        </p:txBody>
      </p:sp>
    </p:spTree>
    <p:extLst>
      <p:ext uri="{BB962C8B-B14F-4D97-AF65-F5344CB8AC3E}">
        <p14:creationId xmlns:p14="http://schemas.microsoft.com/office/powerpoint/2010/main" val="2960111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Deficit Clearing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Unresolved deficits (Direct Cost portion) to be moved off sponsored research fund to central fund-69975A</a:t>
            </a:r>
          </a:p>
          <a:p>
            <a:pPr lvl="1"/>
            <a:r>
              <a:rPr lang="en-US" dirty="0"/>
              <a:t>Departments are still responsible for resolving the deficit</a:t>
            </a:r>
          </a:p>
          <a:p>
            <a:pPr lvl="1"/>
            <a:r>
              <a:rPr lang="en-US" dirty="0"/>
              <a:t>Will still be in same org</a:t>
            </a:r>
          </a:p>
          <a:p>
            <a:r>
              <a:rPr lang="en-US" dirty="0"/>
              <a:t>Awards ended 12/31/17 and older: </a:t>
            </a:r>
          </a:p>
          <a:p>
            <a:pPr lvl="1"/>
            <a:r>
              <a:rPr lang="en-US" dirty="0"/>
              <a:t>Will begin to be moved after May 2019 close</a:t>
            </a:r>
          </a:p>
          <a:p>
            <a:r>
              <a:rPr lang="en-US" dirty="0"/>
              <a:t>Awards ending 1/1/18-6/30/19: </a:t>
            </a:r>
          </a:p>
          <a:p>
            <a:pPr lvl="1"/>
            <a:r>
              <a:rPr lang="en-US" dirty="0"/>
              <a:t>Will begin to be moved after Dec 2019 close</a:t>
            </a:r>
          </a:p>
          <a:p>
            <a:r>
              <a:rPr lang="en-US" dirty="0"/>
              <a:t>Awards ended 7/1/19 and later: </a:t>
            </a:r>
          </a:p>
          <a:p>
            <a:pPr lvl="1"/>
            <a:r>
              <a:rPr lang="en-US" dirty="0"/>
              <a:t>Will move off after 120 days</a:t>
            </a:r>
          </a:p>
        </p:txBody>
      </p:sp>
    </p:spTree>
    <p:extLst>
      <p:ext uri="{BB962C8B-B14F-4D97-AF65-F5344CB8AC3E}">
        <p14:creationId xmlns:p14="http://schemas.microsoft.com/office/powerpoint/2010/main" val="2731702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72</TotalTime>
  <Words>560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 Boardroom</vt:lpstr>
      <vt:lpstr>Academic Affairs Fiscal Contacts Meeting</vt:lpstr>
      <vt:lpstr>Your OPAFS Team</vt:lpstr>
      <vt:lpstr>OPAFS/OCGA Partnership</vt:lpstr>
      <vt:lpstr>OPAFS &amp; OCGA in Post Award</vt:lpstr>
      <vt:lpstr>Proposal budgets vs. Post Award Processes</vt:lpstr>
      <vt:lpstr>Communications</vt:lpstr>
      <vt:lpstr>Cost Transfer Approvals</vt:lpstr>
      <vt:lpstr>Journal Approvals</vt:lpstr>
      <vt:lpstr>New Deficit Clearing Process</vt:lpstr>
      <vt:lpstr>What’s in deficit?</vt:lpstr>
      <vt:lpstr>Actions to take now</vt:lpstr>
      <vt:lpstr>Questions</vt:lpstr>
    </vt:vector>
  </TitlesOfParts>
  <Company>Business &amp; Financial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Affairs Fiscal Contacts Meeting</dc:title>
  <dc:creator>Prough, Marissa Yessis</dc:creator>
  <cp:lastModifiedBy>Russon, Lisa</cp:lastModifiedBy>
  <cp:revision>8</cp:revision>
  <dcterms:created xsi:type="dcterms:W3CDTF">2019-04-15T14:42:04Z</dcterms:created>
  <dcterms:modified xsi:type="dcterms:W3CDTF">2019-04-16T21:26:16Z</dcterms:modified>
</cp:coreProperties>
</file>